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2"/>
  </p:notesMasterIdLst>
  <p:sldIdLst>
    <p:sldId id="256" r:id="rId2"/>
    <p:sldId id="257" r:id="rId3"/>
    <p:sldId id="276" r:id="rId4"/>
    <p:sldId id="277" r:id="rId5"/>
    <p:sldId id="263" r:id="rId6"/>
    <p:sldId id="278" r:id="rId7"/>
    <p:sldId id="266" r:id="rId8"/>
    <p:sldId id="272" r:id="rId9"/>
    <p:sldId id="269" r:id="rId10"/>
    <p:sldId id="268" r:id="rId11"/>
    <p:sldId id="271" r:id="rId12"/>
    <p:sldId id="274" r:id="rId13"/>
    <p:sldId id="275" r:id="rId14"/>
    <p:sldId id="258" r:id="rId15"/>
    <p:sldId id="259" r:id="rId16"/>
    <p:sldId id="260" r:id="rId17"/>
    <p:sldId id="261" r:id="rId18"/>
    <p:sldId id="262" r:id="rId19"/>
    <p:sldId id="264" r:id="rId20"/>
    <p:sldId id="265" r:id="rId21"/>
  </p:sldIdLst>
  <p:sldSz cx="14630400" cy="8229600"/>
  <p:notesSz cx="8229600" cy="14630400"/>
  <p:embeddedFontLst>
    <p:embeddedFont>
      <p:font typeface="Red Hat Text" panose="020B0604020202020204" charset="0"/>
      <p:regular r:id="rId23"/>
    </p:embeddedFont>
    <p:embeddedFont>
      <p:font typeface="Roboto Light" panose="02000000000000000000" pitchFamily="2" charset="0"/>
      <p:regular r:id="rId24"/>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8" d="100"/>
          <a:sy n="58" d="100"/>
        </p:scale>
        <p:origin x="7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11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Beech" TargetMode="External"/><Relationship Id="rId2" Type="http://schemas.openxmlformats.org/officeDocument/2006/relationships/hyperlink" Target="https://en.wikipedia.org/wiki/Sympodial" TargetMode="External"/><Relationship Id="rId1" Type="http://schemas.openxmlformats.org/officeDocument/2006/relationships/slideLayout" Target="../slideLayouts/slideLayout1.xml"/><Relationship Id="rId5" Type="http://schemas.openxmlformats.org/officeDocument/2006/relationships/hyperlink" Target="https://en.wikipedia.org/wiki/Platanus" TargetMode="External"/><Relationship Id="rId4" Type="http://schemas.openxmlformats.org/officeDocument/2006/relationships/hyperlink" Target="https://en.wikipedia.org/wiki/Persimm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2312670"/>
            <a:ext cx="7468553" cy="1408033"/>
          </a:xfrm>
          <a:prstGeom prst="rect">
            <a:avLst/>
          </a:prstGeom>
          <a:noFill/>
          <a:ln/>
        </p:spPr>
        <p:txBody>
          <a:bodyPr wrap="square" lIns="0" tIns="0" rIns="0" bIns="0" rtlCol="0" anchor="t"/>
          <a:lstStyle/>
          <a:p>
            <a:pPr marL="0" indent="0" algn="ctr">
              <a:lnSpc>
                <a:spcPts val="5500"/>
              </a:lnSpc>
              <a:buNone/>
            </a:pPr>
            <a:r>
              <a:rPr lang="en-US" sz="4400" dirty="0">
                <a:solidFill>
                  <a:srgbClr val="1F1E1E"/>
                </a:solidFill>
                <a:latin typeface="Times New Roman" panose="02020603050405020304" pitchFamily="18" charset="0"/>
                <a:ea typeface="Red Hat Text" pitchFamily="34" charset="-122"/>
                <a:cs typeface="Times New Roman" panose="02020603050405020304" pitchFamily="18" charset="0"/>
              </a:rPr>
              <a:t>The Structure of the Shoot System</a:t>
            </a:r>
            <a:endParaRPr lang="en-US" sz="4400" dirty="0">
              <a:latin typeface="Times New Roman" panose="02020603050405020304" pitchFamily="18" charset="0"/>
              <a:cs typeface="Times New Roman" panose="02020603050405020304" pitchFamily="18" charset="0"/>
            </a:endParaRPr>
          </a:p>
        </p:txBody>
      </p:sp>
      <p:sp>
        <p:nvSpPr>
          <p:cNvPr id="4" name="Text 1"/>
          <p:cNvSpPr/>
          <p:nvPr/>
        </p:nvSpPr>
        <p:spPr>
          <a:xfrm>
            <a:off x="6473753" y="4569029"/>
            <a:ext cx="7468553" cy="1149072"/>
          </a:xfrm>
          <a:prstGeom prst="rect">
            <a:avLst/>
          </a:prstGeom>
          <a:noFill/>
          <a:ln/>
        </p:spPr>
        <p:txBody>
          <a:bodyPr wrap="square" lIns="0" tIns="0" rIns="0" bIns="0" rtlCol="0" anchor="t"/>
          <a:lstStyle/>
          <a:p>
            <a:pPr marL="0" indent="0">
              <a:lnSpc>
                <a:spcPts val="3000"/>
              </a:lnSpc>
              <a:buNone/>
            </a:pPr>
            <a:r>
              <a:rPr lang="en-US" sz="2400" dirty="0">
                <a:latin typeface="Times New Roman" panose="02020603050405020304" pitchFamily="18" charset="0"/>
                <a:ea typeface="Roboto Light" pitchFamily="34" charset="-122"/>
                <a:cs typeface="Times New Roman" panose="02020603050405020304" pitchFamily="18" charset="0"/>
              </a:rPr>
              <a:t>The shoot system is a vital part of plant anatomy. It includes stems, leaves, and buds. Understanding its structure is crucial for botany. It is important for understanding plant function and adaptation.</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0A45FBF-4F2C-FA46-A4A2-89F8C7539769}"/>
              </a:ext>
            </a:extLst>
          </p:cNvPr>
          <p:cNvSpPr txBox="1"/>
          <p:nvPr/>
        </p:nvSpPr>
        <p:spPr>
          <a:xfrm>
            <a:off x="6324124" y="101858"/>
            <a:ext cx="7315200" cy="1354217"/>
          </a:xfrm>
          <a:prstGeom prst="rect">
            <a:avLst/>
          </a:prstGeom>
          <a:noFill/>
        </p:spPr>
        <p:txBody>
          <a:bodyPr wrap="square">
            <a:spAutoFit/>
          </a:bodyPr>
          <a:lstStyle/>
          <a:p>
            <a:pPr algn="ctr">
              <a:lnSpc>
                <a:spcPct val="100000"/>
              </a:lnSpc>
              <a:spcBef>
                <a:spcPts val="0"/>
              </a:spcBef>
              <a:spcAft>
                <a:spcPts val="600"/>
              </a:spcAft>
            </a:pPr>
            <a:r>
              <a:rPr lang="en-US" sz="2400" dirty="0">
                <a:latin typeface="Times New Roman" panose="02020603050405020304" pitchFamily="18" charset="0"/>
                <a:cs typeface="Times New Roman" panose="02020603050405020304" pitchFamily="18" charset="0"/>
              </a:rPr>
              <a:t>al-Farabi Ka akh National University</a:t>
            </a:r>
          </a:p>
          <a:p>
            <a:pPr algn="ctr">
              <a:lnSpc>
                <a:spcPct val="100000"/>
              </a:lnSpc>
              <a:spcBef>
                <a:spcPts val="0"/>
              </a:spcBef>
              <a:spcAft>
                <a:spcPts val="600"/>
              </a:spcAft>
            </a:pPr>
            <a:r>
              <a:rPr lang="en-US" sz="2400" dirty="0">
                <a:latin typeface="Times New Roman" panose="02020603050405020304" pitchFamily="18" charset="0"/>
                <a:cs typeface="Times New Roman" panose="02020603050405020304" pitchFamily="18" charset="0"/>
              </a:rPr>
              <a:t>Faculty of Biology and biotechnology</a:t>
            </a:r>
          </a:p>
          <a:p>
            <a:pPr algn="ctr">
              <a:lnSpc>
                <a:spcPct val="100000"/>
              </a:lnSpc>
              <a:spcBef>
                <a:spcPts val="0"/>
              </a:spcBef>
              <a:spcAft>
                <a:spcPts val="600"/>
              </a:spcAft>
            </a:pPr>
            <a:r>
              <a:rPr lang="en-US" sz="2400" dirty="0">
                <a:latin typeface="Times New Roman" panose="02020603050405020304" pitchFamily="18" charset="0"/>
                <a:cs typeface="Times New Roman" panose="02020603050405020304" pitchFamily="18" charset="0"/>
              </a:rPr>
              <a:t>Department of Biodiversity and Bioresources </a:t>
            </a:r>
          </a:p>
        </p:txBody>
      </p:sp>
      <p:sp>
        <p:nvSpPr>
          <p:cNvPr id="10" name="Прямоугольник 9">
            <a:extLst>
              <a:ext uri="{FF2B5EF4-FFF2-40B4-BE49-F238E27FC236}">
                <a16:creationId xmlns:a16="http://schemas.microsoft.com/office/drawing/2014/main" id="{EB1D0490-F100-1D21-1A23-96D7F2430FFE}"/>
              </a:ext>
            </a:extLst>
          </p:cNvPr>
          <p:cNvSpPr/>
          <p:nvPr/>
        </p:nvSpPr>
        <p:spPr>
          <a:xfrm>
            <a:off x="12701847" y="7747462"/>
            <a:ext cx="1812175" cy="3802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CD62B6F3-BE67-30BC-404A-67838EC7E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309" y="1"/>
            <a:ext cx="9595658"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570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8824A-98EE-4ABB-7FB1-F4D94711375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416FDCE-C128-5184-2F86-C2AF303F77ED}"/>
              </a:ext>
            </a:extLst>
          </p:cNvPr>
          <p:cNvSpPr txBox="1"/>
          <p:nvPr/>
        </p:nvSpPr>
        <p:spPr>
          <a:xfrm>
            <a:off x="864524" y="606836"/>
            <a:ext cx="12136581" cy="7109639"/>
          </a:xfrm>
          <a:prstGeom prst="rect">
            <a:avLst/>
          </a:prstGeom>
          <a:noFill/>
        </p:spPr>
        <p:txBody>
          <a:bodyPr wrap="square">
            <a:spAutoFit/>
          </a:bodyPr>
          <a:lstStyle/>
          <a:p>
            <a:pPr algn="l">
              <a:buFont typeface="Arial" panose="020B0604020202020204" pitchFamily="34" charset="0"/>
              <a:buChar char="•"/>
            </a:pPr>
            <a:r>
              <a:rPr lang="en-US" sz="3200" b="0" i="0" dirty="0">
                <a:solidFill>
                  <a:srgbClr val="202122"/>
                </a:solidFill>
                <a:effectLst/>
                <a:latin typeface="Times New Roman" panose="02020603050405020304" pitchFamily="18" charset="0"/>
                <a:cs typeface="Times New Roman" panose="02020603050405020304" pitchFamily="18" charset="0"/>
              </a:rPr>
              <a:t>for morphology:</a:t>
            </a:r>
          </a:p>
          <a:p>
            <a:pPr marL="742950" lvl="1" indent="-285750" algn="l">
              <a:buFont typeface="Arial" panose="020B0604020202020204" pitchFamily="34" charset="0"/>
              <a:buChar char="•"/>
            </a:pPr>
            <a:r>
              <a:rPr lang="en-US" sz="3200" b="1" i="0" dirty="0">
                <a:solidFill>
                  <a:srgbClr val="202122"/>
                </a:solidFill>
                <a:effectLst/>
                <a:latin typeface="Times New Roman" panose="02020603050405020304" pitchFamily="18" charset="0"/>
                <a:cs typeface="Times New Roman" panose="02020603050405020304" pitchFamily="18" charset="0"/>
              </a:rPr>
              <a:t>scaly</a:t>
            </a:r>
            <a:r>
              <a:rPr lang="en-US" sz="3200" b="0" i="0" dirty="0">
                <a:solidFill>
                  <a:srgbClr val="202122"/>
                </a:solidFill>
                <a:effectLst/>
                <a:latin typeface="Times New Roman" panose="02020603050405020304" pitchFamily="18" charset="0"/>
                <a:cs typeface="Times New Roman" panose="02020603050405020304" pitchFamily="18" charset="0"/>
              </a:rPr>
              <a:t> or </a:t>
            </a:r>
            <a:r>
              <a:rPr lang="en-US" sz="3200" b="1" i="0" dirty="0">
                <a:solidFill>
                  <a:srgbClr val="202122"/>
                </a:solidFill>
                <a:effectLst/>
                <a:latin typeface="Times New Roman" panose="02020603050405020304" pitchFamily="18" charset="0"/>
                <a:cs typeface="Times New Roman" panose="02020603050405020304" pitchFamily="18" charset="0"/>
              </a:rPr>
              <a:t>covered</a:t>
            </a:r>
            <a:r>
              <a:rPr lang="en-US" sz="3200" b="0" i="0" dirty="0">
                <a:solidFill>
                  <a:srgbClr val="202122"/>
                </a:solidFill>
                <a:effectLst/>
                <a:latin typeface="Times New Roman" panose="02020603050405020304" pitchFamily="18" charset="0"/>
                <a:cs typeface="Times New Roman" panose="02020603050405020304" pitchFamily="18" charset="0"/>
              </a:rPr>
              <a:t> (</a:t>
            </a:r>
            <a:r>
              <a:rPr lang="en-US" sz="3200" b="1" i="0" dirty="0" err="1">
                <a:solidFill>
                  <a:srgbClr val="202122"/>
                </a:solidFill>
                <a:effectLst/>
                <a:latin typeface="Times New Roman" panose="02020603050405020304" pitchFamily="18" charset="0"/>
                <a:cs typeface="Times New Roman" panose="02020603050405020304" pitchFamily="18" charset="0"/>
              </a:rPr>
              <a:t>perulate</a:t>
            </a:r>
            <a:r>
              <a:rPr lang="en-US" sz="3200" b="0" i="0" dirty="0">
                <a:solidFill>
                  <a:srgbClr val="202122"/>
                </a:solidFill>
                <a:effectLst/>
                <a:latin typeface="Times New Roman" panose="02020603050405020304" pitchFamily="18" charset="0"/>
                <a:cs typeface="Times New Roman" panose="02020603050405020304" pitchFamily="18" charset="0"/>
              </a:rPr>
              <a:t>), when scales, also referred to as a </a:t>
            </a:r>
            <a:r>
              <a:rPr lang="en-US" sz="3200" b="0" i="0" dirty="0" err="1">
                <a:solidFill>
                  <a:srgbClr val="202122"/>
                </a:solidFill>
                <a:effectLst/>
                <a:latin typeface="Times New Roman" panose="02020603050405020304" pitchFamily="18" charset="0"/>
                <a:cs typeface="Times New Roman" panose="02020603050405020304" pitchFamily="18" charset="0"/>
              </a:rPr>
              <a:t>perule</a:t>
            </a:r>
            <a:r>
              <a:rPr lang="en-US" sz="3200" b="0" i="0" dirty="0">
                <a:solidFill>
                  <a:srgbClr val="202122"/>
                </a:solidFill>
                <a:effectLst/>
                <a:latin typeface="Times New Roman" panose="02020603050405020304" pitchFamily="18" charset="0"/>
                <a:cs typeface="Times New Roman" panose="02020603050405020304" pitchFamily="18" charset="0"/>
              </a:rPr>
              <a:t> (lat. </a:t>
            </a:r>
            <a:r>
              <a:rPr lang="en-US" sz="3200" b="0" i="0" dirty="0" err="1">
                <a:solidFill>
                  <a:srgbClr val="202122"/>
                </a:solidFill>
                <a:effectLst/>
                <a:latin typeface="Times New Roman" panose="02020603050405020304" pitchFamily="18" charset="0"/>
                <a:cs typeface="Times New Roman" panose="02020603050405020304" pitchFamily="18" charset="0"/>
              </a:rPr>
              <a:t>perula</a:t>
            </a:r>
            <a:r>
              <a:rPr lang="en-US" sz="3200" b="0" i="0" dirty="0">
                <a:solidFill>
                  <a:srgbClr val="202122"/>
                </a:solidFill>
                <a:effectLst/>
                <a:latin typeface="Times New Roman" panose="02020603050405020304" pitchFamily="18" charset="0"/>
                <a:cs typeface="Times New Roman" panose="02020603050405020304" pitchFamily="18" charset="0"/>
              </a:rPr>
              <a:t>, </a:t>
            </a:r>
            <a:r>
              <a:rPr lang="en-US" sz="3200" b="0" i="0" dirty="0" err="1">
                <a:solidFill>
                  <a:srgbClr val="202122"/>
                </a:solidFill>
                <a:effectLst/>
                <a:latin typeface="Times New Roman" panose="02020603050405020304" pitchFamily="18" charset="0"/>
                <a:cs typeface="Times New Roman" panose="02020603050405020304" pitchFamily="18" charset="0"/>
              </a:rPr>
              <a:t>perulaei</a:t>
            </a:r>
            <a:r>
              <a:rPr lang="en-US" sz="3200" b="0" i="0" dirty="0">
                <a:solidFill>
                  <a:srgbClr val="202122"/>
                </a:solidFill>
                <a:effectLst/>
                <a:latin typeface="Times New Roman" panose="02020603050405020304" pitchFamily="18" charset="0"/>
                <a:cs typeface="Times New Roman" panose="02020603050405020304" pitchFamily="18" charset="0"/>
              </a:rPr>
              <a:t>) (which are in fact transformed and reduced leaves) cover and protect the embryonic parts;</a:t>
            </a:r>
          </a:p>
          <a:p>
            <a:pPr marL="742950" lvl="1" indent="-285750" algn="l">
              <a:buFont typeface="Arial" panose="020B0604020202020204" pitchFamily="34" charset="0"/>
              <a:buChar char="•"/>
            </a:pPr>
            <a:r>
              <a:rPr lang="en-US" sz="3200" b="1" i="0" dirty="0">
                <a:solidFill>
                  <a:srgbClr val="202122"/>
                </a:solidFill>
                <a:effectLst/>
                <a:latin typeface="Times New Roman" panose="02020603050405020304" pitchFamily="18" charset="0"/>
                <a:cs typeface="Times New Roman" panose="02020603050405020304" pitchFamily="18" charset="0"/>
              </a:rPr>
              <a:t>naked</a:t>
            </a:r>
            <a:r>
              <a:rPr lang="en-US" sz="3200" b="0" i="0" dirty="0">
                <a:solidFill>
                  <a:srgbClr val="202122"/>
                </a:solidFill>
                <a:effectLst/>
                <a:latin typeface="Times New Roman" panose="02020603050405020304" pitchFamily="18" charset="0"/>
                <a:cs typeface="Times New Roman" panose="02020603050405020304" pitchFamily="18" charset="0"/>
              </a:rPr>
              <a:t>, when not covered by scales;</a:t>
            </a:r>
          </a:p>
          <a:p>
            <a:pPr marL="742950" lvl="1" indent="-285750" algn="l">
              <a:buFont typeface="Arial" panose="020B0604020202020204" pitchFamily="34" charset="0"/>
              <a:buChar char="•"/>
            </a:pPr>
            <a:r>
              <a:rPr lang="en-US" sz="3200" b="1" i="0" dirty="0">
                <a:solidFill>
                  <a:srgbClr val="202122"/>
                </a:solidFill>
                <a:effectLst/>
                <a:latin typeface="Times New Roman" panose="02020603050405020304" pitchFamily="18" charset="0"/>
                <a:cs typeface="Times New Roman" panose="02020603050405020304" pitchFamily="18" charset="0"/>
              </a:rPr>
              <a:t>hairy</a:t>
            </a:r>
            <a:r>
              <a:rPr lang="en-US" sz="3200" b="0" i="0" dirty="0">
                <a:solidFill>
                  <a:srgbClr val="202122"/>
                </a:solidFill>
                <a:effectLst/>
                <a:latin typeface="Times New Roman" panose="02020603050405020304" pitchFamily="18" charset="0"/>
                <a:cs typeface="Times New Roman" panose="02020603050405020304" pitchFamily="18" charset="0"/>
              </a:rPr>
              <a:t>, when also protected by hairs (it may apply either to scaly or to naked buds).</a:t>
            </a:r>
          </a:p>
          <a:p>
            <a:pPr algn="l">
              <a:buFont typeface="Arial" panose="020B0604020202020204" pitchFamily="34" charset="0"/>
              <a:buChar char="•"/>
            </a:pPr>
            <a:r>
              <a:rPr lang="en-US" sz="3200" b="0" i="0" dirty="0">
                <a:solidFill>
                  <a:srgbClr val="202122"/>
                </a:solidFill>
                <a:effectLst/>
                <a:latin typeface="Times New Roman" panose="02020603050405020304" pitchFamily="18" charset="0"/>
                <a:cs typeface="Times New Roman" panose="02020603050405020304" pitchFamily="18" charset="0"/>
              </a:rPr>
              <a:t>for function:</a:t>
            </a:r>
          </a:p>
          <a:p>
            <a:pPr marL="742950" lvl="1" indent="-285750" algn="l">
              <a:buFont typeface="Arial" panose="020B0604020202020204" pitchFamily="34" charset="0"/>
              <a:buChar char="•"/>
            </a:pPr>
            <a:r>
              <a:rPr lang="en-US" sz="3200" b="1" i="0" dirty="0">
                <a:solidFill>
                  <a:srgbClr val="202122"/>
                </a:solidFill>
                <a:effectLst/>
                <a:latin typeface="Times New Roman" panose="02020603050405020304" pitchFamily="18" charset="0"/>
                <a:cs typeface="Times New Roman" panose="02020603050405020304" pitchFamily="18" charset="0"/>
              </a:rPr>
              <a:t>vegetative</a:t>
            </a:r>
            <a:r>
              <a:rPr lang="en-US" sz="3200" b="0" i="0" dirty="0">
                <a:solidFill>
                  <a:srgbClr val="202122"/>
                </a:solidFill>
                <a:effectLst/>
                <a:latin typeface="Times New Roman" panose="02020603050405020304" pitchFamily="18" charset="0"/>
                <a:cs typeface="Times New Roman" panose="02020603050405020304" pitchFamily="18" charset="0"/>
              </a:rPr>
              <a:t>, only containing vegetative structures: a </a:t>
            </a:r>
            <a:r>
              <a:rPr lang="en-US" sz="3200" b="1" i="0" dirty="0">
                <a:solidFill>
                  <a:srgbClr val="202122"/>
                </a:solidFill>
                <a:effectLst/>
                <a:latin typeface="Times New Roman" panose="02020603050405020304" pitchFamily="18" charset="0"/>
                <a:cs typeface="Times New Roman" panose="02020603050405020304" pitchFamily="18" charset="0"/>
              </a:rPr>
              <a:t>leaf bud</a:t>
            </a:r>
            <a:r>
              <a:rPr lang="en-US" sz="3200" b="0" i="0" dirty="0">
                <a:solidFill>
                  <a:srgbClr val="202122"/>
                </a:solidFill>
                <a:effectLst/>
                <a:latin typeface="Times New Roman" panose="02020603050405020304" pitchFamily="18" charset="0"/>
                <a:cs typeface="Times New Roman" panose="02020603050405020304" pitchFamily="18" charset="0"/>
              </a:rPr>
              <a:t> is an embryonic shoot containing leaves;</a:t>
            </a:r>
          </a:p>
          <a:p>
            <a:pPr marL="742950" lvl="1" indent="-285750" algn="l">
              <a:buFont typeface="Arial" panose="020B0604020202020204" pitchFamily="34" charset="0"/>
              <a:buChar char="•"/>
            </a:pPr>
            <a:r>
              <a:rPr lang="en-US" sz="3200" b="1" i="0" dirty="0">
                <a:solidFill>
                  <a:srgbClr val="202122"/>
                </a:solidFill>
                <a:effectLst/>
                <a:latin typeface="Times New Roman" panose="02020603050405020304" pitchFamily="18" charset="0"/>
                <a:cs typeface="Times New Roman" panose="02020603050405020304" pitchFamily="18" charset="0"/>
              </a:rPr>
              <a:t>reproductive</a:t>
            </a:r>
            <a:r>
              <a:rPr lang="en-US" sz="3200" b="0" i="0" dirty="0">
                <a:solidFill>
                  <a:srgbClr val="202122"/>
                </a:solidFill>
                <a:effectLst/>
                <a:latin typeface="Times New Roman" panose="02020603050405020304" pitchFamily="18" charset="0"/>
                <a:cs typeface="Times New Roman" panose="02020603050405020304" pitchFamily="18" charset="0"/>
              </a:rPr>
              <a:t>, only containing embryonic flower(s): a </a:t>
            </a:r>
            <a:r>
              <a:rPr lang="en-US" sz="3200" b="1" i="0" dirty="0">
                <a:solidFill>
                  <a:srgbClr val="202122"/>
                </a:solidFill>
                <a:effectLst/>
                <a:latin typeface="Times New Roman" panose="02020603050405020304" pitchFamily="18" charset="0"/>
                <a:cs typeface="Times New Roman" panose="02020603050405020304" pitchFamily="18" charset="0"/>
              </a:rPr>
              <a:t>flower bud</a:t>
            </a:r>
            <a:r>
              <a:rPr lang="en-US" sz="3200" b="0" i="0" dirty="0">
                <a:solidFill>
                  <a:srgbClr val="202122"/>
                </a:solidFill>
                <a:effectLst/>
                <a:latin typeface="Times New Roman" panose="02020603050405020304" pitchFamily="18" charset="0"/>
                <a:cs typeface="Times New Roman" panose="02020603050405020304" pitchFamily="18" charset="0"/>
              </a:rPr>
              <a:t> contains a single </a:t>
            </a:r>
            <a:r>
              <a:rPr lang="en-US" sz="3200" b="0" i="0" u="none" strike="noStrike" dirty="0">
                <a:solidFill>
                  <a:srgbClr val="202122"/>
                </a:solidFill>
                <a:effectLst/>
                <a:latin typeface="Times New Roman" panose="02020603050405020304" pitchFamily="18" charset="0"/>
                <a:cs typeface="Times New Roman" panose="02020603050405020304" pitchFamily="18" charset="0"/>
              </a:rPr>
              <a:t>flower</a:t>
            </a:r>
            <a:r>
              <a:rPr lang="en-US" sz="3200" b="0" i="0" dirty="0">
                <a:solidFill>
                  <a:srgbClr val="202122"/>
                </a:solidFill>
                <a:effectLst/>
                <a:latin typeface="Times New Roman" panose="02020603050405020304" pitchFamily="18" charset="0"/>
                <a:cs typeface="Times New Roman" panose="02020603050405020304" pitchFamily="18" charset="0"/>
              </a:rPr>
              <a:t> while an </a:t>
            </a:r>
            <a:r>
              <a:rPr lang="en-US" sz="3200" b="1" i="0" dirty="0">
                <a:solidFill>
                  <a:srgbClr val="202122"/>
                </a:solidFill>
                <a:effectLst/>
                <a:latin typeface="Times New Roman" panose="02020603050405020304" pitchFamily="18" charset="0"/>
                <a:cs typeface="Times New Roman" panose="02020603050405020304" pitchFamily="18" charset="0"/>
              </a:rPr>
              <a:t>inflorescence bud</a:t>
            </a:r>
            <a:r>
              <a:rPr lang="en-US" sz="3200" b="0" i="0" dirty="0">
                <a:solidFill>
                  <a:srgbClr val="202122"/>
                </a:solidFill>
                <a:effectLst/>
                <a:latin typeface="Times New Roman" panose="02020603050405020304" pitchFamily="18" charset="0"/>
                <a:cs typeface="Times New Roman" panose="02020603050405020304" pitchFamily="18" charset="0"/>
              </a:rPr>
              <a:t> contains an </a:t>
            </a:r>
            <a:r>
              <a:rPr lang="en-US" sz="3200" b="0" i="0" u="none" strike="noStrike" dirty="0">
                <a:solidFill>
                  <a:srgbClr val="202122"/>
                </a:solidFill>
                <a:effectLst/>
                <a:latin typeface="Times New Roman" panose="02020603050405020304" pitchFamily="18" charset="0"/>
                <a:cs typeface="Times New Roman" panose="02020603050405020304" pitchFamily="18" charset="0"/>
              </a:rPr>
              <a:t>inflorescence</a:t>
            </a:r>
            <a:r>
              <a:rPr lang="en-US" sz="3200" b="0" i="0" dirty="0">
                <a:solidFill>
                  <a:srgbClr val="202122"/>
                </a:solidFill>
                <a:effectLst/>
                <a:latin typeface="Times New Roman" panose="02020603050405020304" pitchFamily="18" charset="0"/>
                <a:cs typeface="Times New Roman" panose="02020603050405020304" pitchFamily="18" charset="0"/>
              </a:rPr>
              <a:t>;</a:t>
            </a:r>
          </a:p>
          <a:p>
            <a:pPr marL="742950" lvl="1" indent="-285750" algn="l">
              <a:buFont typeface="Arial" panose="020B0604020202020204" pitchFamily="34" charset="0"/>
              <a:buChar char="•"/>
            </a:pPr>
            <a:r>
              <a:rPr lang="en-US" sz="3200" b="1" i="0" dirty="0">
                <a:solidFill>
                  <a:srgbClr val="202122"/>
                </a:solidFill>
                <a:effectLst/>
                <a:latin typeface="Times New Roman" panose="02020603050405020304" pitchFamily="18" charset="0"/>
                <a:cs typeface="Times New Roman" panose="02020603050405020304" pitchFamily="18" charset="0"/>
              </a:rPr>
              <a:t>mixed</a:t>
            </a:r>
            <a:r>
              <a:rPr lang="en-US" sz="3200" b="0" i="0" dirty="0">
                <a:solidFill>
                  <a:srgbClr val="202122"/>
                </a:solidFill>
                <a:effectLst/>
                <a:latin typeface="Times New Roman" panose="02020603050405020304" pitchFamily="18" charset="0"/>
                <a:cs typeface="Times New Roman" panose="02020603050405020304" pitchFamily="18" charset="0"/>
              </a:rPr>
              <a:t>, containing both embryonic leaves and flower(s).</a:t>
            </a:r>
          </a:p>
        </p:txBody>
      </p:sp>
    </p:spTree>
    <p:extLst>
      <p:ext uri="{BB962C8B-B14F-4D97-AF65-F5344CB8AC3E}">
        <p14:creationId xmlns:p14="http://schemas.microsoft.com/office/powerpoint/2010/main" val="1086441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D4AD3840-14E8-4765-9F3D-A08C92A1A009}"/>
              </a:ext>
            </a:extLst>
          </p:cNvPr>
          <p:cNvPicPr>
            <a:picLocks noChangeAspect="1"/>
          </p:cNvPicPr>
          <p:nvPr/>
        </p:nvPicPr>
        <p:blipFill>
          <a:blip r:embed="rId2"/>
          <a:srcRect l="17026" t="32750" r="14018" b="15251"/>
          <a:stretch/>
        </p:blipFill>
        <p:spPr>
          <a:xfrm>
            <a:off x="1133856" y="1115568"/>
            <a:ext cx="13359384" cy="5998464"/>
          </a:xfrm>
          <a:prstGeom prst="rect">
            <a:avLst/>
          </a:prstGeom>
        </p:spPr>
      </p:pic>
    </p:spTree>
    <p:extLst>
      <p:ext uri="{BB962C8B-B14F-4D97-AF65-F5344CB8AC3E}">
        <p14:creationId xmlns:p14="http://schemas.microsoft.com/office/powerpoint/2010/main" val="3649575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AE158A4-C153-B962-1BE7-11DAAE0EE0D5}"/>
              </a:ext>
            </a:extLst>
          </p:cNvPr>
          <p:cNvPicPr>
            <a:picLocks noChangeAspect="1"/>
          </p:cNvPicPr>
          <p:nvPr/>
        </p:nvPicPr>
        <p:blipFill>
          <a:blip r:embed="rId2"/>
          <a:srcRect l="9877" t="50000" r="44634" b="23523"/>
          <a:stretch/>
        </p:blipFill>
        <p:spPr>
          <a:xfrm>
            <a:off x="133003" y="1321724"/>
            <a:ext cx="13533121" cy="4746567"/>
          </a:xfrm>
          <a:prstGeom prst="rect">
            <a:avLst/>
          </a:prstGeom>
        </p:spPr>
      </p:pic>
      <p:sp>
        <p:nvSpPr>
          <p:cNvPr id="4" name="Прямоугольник 3">
            <a:extLst>
              <a:ext uri="{FF2B5EF4-FFF2-40B4-BE49-F238E27FC236}">
                <a16:creationId xmlns:a16="http://schemas.microsoft.com/office/drawing/2014/main" id="{5B0BF4B9-2062-5FC5-DECB-FFE880200C69}"/>
              </a:ext>
            </a:extLst>
          </p:cNvPr>
          <p:cNvSpPr/>
          <p:nvPr/>
        </p:nvSpPr>
        <p:spPr>
          <a:xfrm>
            <a:off x="12568843" y="7481455"/>
            <a:ext cx="1928553" cy="6317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4244374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992160"/>
          </a:xfrm>
          <a:prstGeom prst="rect">
            <a:avLst/>
          </a:prstGeom>
        </p:spPr>
      </p:pic>
      <p:sp>
        <p:nvSpPr>
          <p:cNvPr id="3" name="Text 0"/>
          <p:cNvSpPr/>
          <p:nvPr/>
        </p:nvSpPr>
        <p:spPr>
          <a:xfrm>
            <a:off x="837724" y="3826193"/>
            <a:ext cx="8631674" cy="704017"/>
          </a:xfrm>
          <a:prstGeom prst="rect">
            <a:avLst/>
          </a:prstGeom>
          <a:noFill/>
          <a:ln/>
        </p:spPr>
        <p:txBody>
          <a:bodyPr wrap="none" lIns="0" tIns="0" rIns="0" bIns="0" rtlCol="0" anchor="t"/>
          <a:lstStyle/>
          <a:p>
            <a:pPr marL="0" indent="0">
              <a:lnSpc>
                <a:spcPts val="5500"/>
              </a:lnSpc>
              <a:buNone/>
            </a:pPr>
            <a:r>
              <a:rPr lang="en-US" sz="4400" dirty="0">
                <a:solidFill>
                  <a:srgbClr val="1F1E1E"/>
                </a:solidFill>
                <a:latin typeface="Red Hat Text" pitchFamily="34" charset="0"/>
                <a:ea typeface="Red Hat Text" pitchFamily="34" charset="-122"/>
                <a:cs typeface="Red Hat Text" pitchFamily="34" charset="-120"/>
              </a:rPr>
              <a:t>The Stem: Anatomy and Functions</a:t>
            </a:r>
            <a:endParaRPr lang="en-US" sz="4400" dirty="0"/>
          </a:p>
        </p:txBody>
      </p:sp>
      <p:sp>
        <p:nvSpPr>
          <p:cNvPr id="4" name="Shape 1"/>
          <p:cNvSpPr/>
          <p:nvPr/>
        </p:nvSpPr>
        <p:spPr>
          <a:xfrm>
            <a:off x="837724" y="4889182"/>
            <a:ext cx="4158734" cy="2506266"/>
          </a:xfrm>
          <a:prstGeom prst="roundRect">
            <a:avLst>
              <a:gd name="adj" fmla="val 1433"/>
            </a:avLst>
          </a:prstGeom>
          <a:solidFill>
            <a:srgbClr val="F3E8E8"/>
          </a:solidFill>
          <a:ln/>
        </p:spPr>
        <p:txBody>
          <a:bodyPr/>
          <a:lstStyle/>
          <a:p>
            <a:endParaRPr lang="ru-RU"/>
          </a:p>
        </p:txBody>
      </p:sp>
      <p:sp>
        <p:nvSpPr>
          <p:cNvPr id="5" name="Text 2"/>
          <p:cNvSpPr/>
          <p:nvPr/>
        </p:nvSpPr>
        <p:spPr>
          <a:xfrm>
            <a:off x="1077039" y="5128498"/>
            <a:ext cx="2816185" cy="351949"/>
          </a:xfrm>
          <a:prstGeom prst="rect">
            <a:avLst/>
          </a:prstGeom>
          <a:noFill/>
          <a:ln/>
        </p:spPr>
        <p:txBody>
          <a:bodyPr wrap="none" lIns="0" tIns="0" rIns="0" bIns="0" rtlCol="0" anchor="t"/>
          <a:lstStyle/>
          <a:p>
            <a:pPr marL="0" indent="0">
              <a:lnSpc>
                <a:spcPts val="2750"/>
              </a:lnSpc>
              <a:buNone/>
            </a:pPr>
            <a:r>
              <a:rPr lang="en-US" sz="2200" dirty="0">
                <a:solidFill>
                  <a:srgbClr val="3B3535"/>
                </a:solidFill>
                <a:latin typeface="Red Hat Text" pitchFamily="34" charset="0"/>
                <a:ea typeface="Red Hat Text" pitchFamily="34" charset="-122"/>
                <a:cs typeface="Red Hat Text" pitchFamily="34" charset="-120"/>
              </a:rPr>
              <a:t>Support</a:t>
            </a:r>
            <a:endParaRPr lang="en-US" sz="2200" dirty="0"/>
          </a:p>
        </p:txBody>
      </p:sp>
      <p:sp>
        <p:nvSpPr>
          <p:cNvPr id="6" name="Text 3"/>
          <p:cNvSpPr/>
          <p:nvPr/>
        </p:nvSpPr>
        <p:spPr>
          <a:xfrm>
            <a:off x="1077039" y="5624036"/>
            <a:ext cx="3680103" cy="1149072"/>
          </a:xfrm>
          <a:prstGeom prst="rect">
            <a:avLst/>
          </a:prstGeom>
          <a:noFill/>
          <a:ln/>
        </p:spPr>
        <p:txBody>
          <a:bodyPr wrap="square" lIns="0" tIns="0" rIns="0" bIns="0" rtlCol="0" anchor="t"/>
          <a:lstStyle/>
          <a:p>
            <a:pPr marL="0" indent="0">
              <a:lnSpc>
                <a:spcPts val="3000"/>
              </a:lnSpc>
              <a:buNone/>
            </a:pPr>
            <a:r>
              <a:rPr lang="en-US" sz="1850" dirty="0">
                <a:solidFill>
                  <a:srgbClr val="3B3535"/>
                </a:solidFill>
                <a:latin typeface="Roboto Light" pitchFamily="34" charset="0"/>
                <a:ea typeface="Roboto Light" pitchFamily="34" charset="-122"/>
                <a:cs typeface="Roboto Light" pitchFamily="34" charset="-120"/>
              </a:rPr>
              <a:t>Stems provide structural support to the plant. They hold leaves and reproductive organs upright.</a:t>
            </a:r>
            <a:endParaRPr lang="en-US" sz="1850" dirty="0"/>
          </a:p>
        </p:txBody>
      </p:sp>
      <p:sp>
        <p:nvSpPr>
          <p:cNvPr id="7" name="Shape 4"/>
          <p:cNvSpPr/>
          <p:nvPr/>
        </p:nvSpPr>
        <p:spPr>
          <a:xfrm>
            <a:off x="5235773" y="4889182"/>
            <a:ext cx="4158734" cy="2506266"/>
          </a:xfrm>
          <a:prstGeom prst="roundRect">
            <a:avLst>
              <a:gd name="adj" fmla="val 1433"/>
            </a:avLst>
          </a:prstGeom>
          <a:solidFill>
            <a:srgbClr val="F3E8E8"/>
          </a:solidFill>
          <a:ln/>
        </p:spPr>
        <p:txBody>
          <a:bodyPr/>
          <a:lstStyle/>
          <a:p>
            <a:endParaRPr lang="ru-RU"/>
          </a:p>
        </p:txBody>
      </p:sp>
      <p:sp>
        <p:nvSpPr>
          <p:cNvPr id="8" name="Text 5"/>
          <p:cNvSpPr/>
          <p:nvPr/>
        </p:nvSpPr>
        <p:spPr>
          <a:xfrm>
            <a:off x="5475089" y="5128498"/>
            <a:ext cx="2816185" cy="351949"/>
          </a:xfrm>
          <a:prstGeom prst="rect">
            <a:avLst/>
          </a:prstGeom>
          <a:noFill/>
          <a:ln/>
        </p:spPr>
        <p:txBody>
          <a:bodyPr wrap="none" lIns="0" tIns="0" rIns="0" bIns="0" rtlCol="0" anchor="t"/>
          <a:lstStyle/>
          <a:p>
            <a:pPr marL="0" indent="0">
              <a:lnSpc>
                <a:spcPts val="2750"/>
              </a:lnSpc>
              <a:buNone/>
            </a:pPr>
            <a:r>
              <a:rPr lang="en-US" sz="2200" dirty="0">
                <a:solidFill>
                  <a:srgbClr val="3B3535"/>
                </a:solidFill>
                <a:latin typeface="Red Hat Text" pitchFamily="34" charset="0"/>
                <a:ea typeface="Red Hat Text" pitchFamily="34" charset="-122"/>
                <a:cs typeface="Red Hat Text" pitchFamily="34" charset="-120"/>
              </a:rPr>
              <a:t>Transport</a:t>
            </a:r>
            <a:endParaRPr lang="en-US" sz="2200" dirty="0"/>
          </a:p>
        </p:txBody>
      </p:sp>
      <p:sp>
        <p:nvSpPr>
          <p:cNvPr id="9" name="Text 6"/>
          <p:cNvSpPr/>
          <p:nvPr/>
        </p:nvSpPr>
        <p:spPr>
          <a:xfrm>
            <a:off x="5475089" y="5624036"/>
            <a:ext cx="3680103" cy="1532096"/>
          </a:xfrm>
          <a:prstGeom prst="rect">
            <a:avLst/>
          </a:prstGeom>
          <a:noFill/>
          <a:ln/>
        </p:spPr>
        <p:txBody>
          <a:bodyPr wrap="square" lIns="0" tIns="0" rIns="0" bIns="0" rtlCol="0" anchor="t"/>
          <a:lstStyle/>
          <a:p>
            <a:pPr marL="0" indent="0">
              <a:lnSpc>
                <a:spcPts val="3000"/>
              </a:lnSpc>
              <a:buNone/>
            </a:pPr>
            <a:r>
              <a:rPr lang="en-US" sz="1850" dirty="0">
                <a:solidFill>
                  <a:srgbClr val="3B3535"/>
                </a:solidFill>
                <a:latin typeface="Roboto Light" pitchFamily="34" charset="0"/>
                <a:ea typeface="Roboto Light" pitchFamily="34" charset="-122"/>
                <a:cs typeface="Roboto Light" pitchFamily="34" charset="-120"/>
              </a:rPr>
              <a:t>Vascular tissues in stems transport water and nutrients. Xylem and phloem are essential for plant survival.</a:t>
            </a:r>
            <a:endParaRPr lang="en-US" sz="1850" dirty="0"/>
          </a:p>
        </p:txBody>
      </p:sp>
      <p:sp>
        <p:nvSpPr>
          <p:cNvPr id="10" name="Shape 7"/>
          <p:cNvSpPr/>
          <p:nvPr/>
        </p:nvSpPr>
        <p:spPr>
          <a:xfrm>
            <a:off x="9633823" y="4889182"/>
            <a:ext cx="4158734" cy="2506266"/>
          </a:xfrm>
          <a:prstGeom prst="roundRect">
            <a:avLst>
              <a:gd name="adj" fmla="val 1433"/>
            </a:avLst>
          </a:prstGeom>
          <a:solidFill>
            <a:srgbClr val="F3E8E8"/>
          </a:solidFill>
          <a:ln/>
        </p:spPr>
        <p:txBody>
          <a:bodyPr/>
          <a:lstStyle/>
          <a:p>
            <a:endParaRPr lang="ru-RU"/>
          </a:p>
        </p:txBody>
      </p:sp>
      <p:sp>
        <p:nvSpPr>
          <p:cNvPr id="11" name="Text 8"/>
          <p:cNvSpPr/>
          <p:nvPr/>
        </p:nvSpPr>
        <p:spPr>
          <a:xfrm>
            <a:off x="9873139" y="5128498"/>
            <a:ext cx="2816185" cy="351949"/>
          </a:xfrm>
          <a:prstGeom prst="rect">
            <a:avLst/>
          </a:prstGeom>
          <a:noFill/>
          <a:ln/>
        </p:spPr>
        <p:txBody>
          <a:bodyPr wrap="none" lIns="0" tIns="0" rIns="0" bIns="0" rtlCol="0" anchor="t"/>
          <a:lstStyle/>
          <a:p>
            <a:pPr marL="0" indent="0">
              <a:lnSpc>
                <a:spcPts val="2750"/>
              </a:lnSpc>
              <a:buNone/>
            </a:pPr>
            <a:r>
              <a:rPr lang="en-US" sz="2200" dirty="0">
                <a:solidFill>
                  <a:srgbClr val="3B3535"/>
                </a:solidFill>
                <a:latin typeface="Red Hat Text" pitchFamily="34" charset="0"/>
                <a:ea typeface="Red Hat Text" pitchFamily="34" charset="-122"/>
                <a:cs typeface="Red Hat Text" pitchFamily="34" charset="-120"/>
              </a:rPr>
              <a:t>Storage</a:t>
            </a:r>
            <a:endParaRPr lang="en-US" sz="2200" dirty="0"/>
          </a:p>
        </p:txBody>
      </p:sp>
      <p:sp>
        <p:nvSpPr>
          <p:cNvPr id="12" name="Text 9"/>
          <p:cNvSpPr/>
          <p:nvPr/>
        </p:nvSpPr>
        <p:spPr>
          <a:xfrm>
            <a:off x="9873139" y="5624036"/>
            <a:ext cx="3680103" cy="1149072"/>
          </a:xfrm>
          <a:prstGeom prst="rect">
            <a:avLst/>
          </a:prstGeom>
          <a:noFill/>
          <a:ln/>
        </p:spPr>
        <p:txBody>
          <a:bodyPr wrap="square" lIns="0" tIns="0" rIns="0" bIns="0" rtlCol="0" anchor="t"/>
          <a:lstStyle/>
          <a:p>
            <a:pPr marL="0" indent="0">
              <a:lnSpc>
                <a:spcPts val="3000"/>
              </a:lnSpc>
              <a:buNone/>
            </a:pPr>
            <a:r>
              <a:rPr lang="en-US" sz="1850" dirty="0">
                <a:solidFill>
                  <a:srgbClr val="3B3535"/>
                </a:solidFill>
                <a:latin typeface="Roboto Light" pitchFamily="34" charset="0"/>
                <a:ea typeface="Roboto Light" pitchFamily="34" charset="-122"/>
                <a:cs typeface="Roboto Light" pitchFamily="34" charset="-120"/>
              </a:rPr>
              <a:t>Some stems store food reserves. These reserves help plants survive adverse conditions.</a:t>
            </a:r>
            <a:endParaRPr lang="en-US" sz="1850" dirty="0"/>
          </a:p>
        </p:txBody>
      </p:sp>
      <p:sp>
        <p:nvSpPr>
          <p:cNvPr id="13" name="Прямоугольник 12">
            <a:extLst>
              <a:ext uri="{FF2B5EF4-FFF2-40B4-BE49-F238E27FC236}">
                <a16:creationId xmlns:a16="http://schemas.microsoft.com/office/drawing/2014/main" id="{5D2FDB76-0B47-C0F8-8CAC-665B033022D8}"/>
              </a:ext>
            </a:extLst>
          </p:cNvPr>
          <p:cNvSpPr/>
          <p:nvPr/>
        </p:nvSpPr>
        <p:spPr>
          <a:xfrm>
            <a:off x="12868102" y="7521708"/>
            <a:ext cx="1762298" cy="5982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1785580"/>
            <a:ext cx="5632490" cy="704017"/>
          </a:xfrm>
          <a:prstGeom prst="rect">
            <a:avLst/>
          </a:prstGeom>
          <a:noFill/>
          <a:ln/>
        </p:spPr>
        <p:txBody>
          <a:bodyPr wrap="none" lIns="0" tIns="0" rIns="0" bIns="0" rtlCol="0" anchor="t"/>
          <a:lstStyle/>
          <a:p>
            <a:pPr marL="0" indent="0">
              <a:lnSpc>
                <a:spcPts val="5500"/>
              </a:lnSpc>
              <a:buNone/>
            </a:pPr>
            <a:r>
              <a:rPr lang="en-US" sz="4400" dirty="0">
                <a:solidFill>
                  <a:srgbClr val="1F1E1E"/>
                </a:solidFill>
                <a:latin typeface="Red Hat Text" pitchFamily="34" charset="0"/>
                <a:ea typeface="Red Hat Text" pitchFamily="34" charset="-122"/>
                <a:cs typeface="Red Hat Text" pitchFamily="34" charset="-120"/>
              </a:rPr>
              <a:t>Stem Modifications</a:t>
            </a:r>
            <a:endParaRPr lang="en-US" sz="4400" dirty="0"/>
          </a:p>
        </p:txBody>
      </p:sp>
      <p:pic>
        <p:nvPicPr>
          <p:cNvPr id="4" name="Image 1" descr="preencoded.png"/>
          <p:cNvPicPr>
            <a:picLocks noChangeAspect="1"/>
          </p:cNvPicPr>
          <p:nvPr/>
        </p:nvPicPr>
        <p:blipFill>
          <a:blip r:embed="rId4"/>
          <a:stretch>
            <a:fillRect/>
          </a:stretch>
        </p:blipFill>
        <p:spPr>
          <a:xfrm>
            <a:off x="837724" y="2848570"/>
            <a:ext cx="562451" cy="562451"/>
          </a:xfrm>
          <a:prstGeom prst="rect">
            <a:avLst/>
          </a:prstGeom>
        </p:spPr>
      </p:pic>
      <p:sp>
        <p:nvSpPr>
          <p:cNvPr id="5" name="Text 1"/>
          <p:cNvSpPr/>
          <p:nvPr/>
        </p:nvSpPr>
        <p:spPr>
          <a:xfrm>
            <a:off x="837724" y="3650337"/>
            <a:ext cx="2250162" cy="351949"/>
          </a:xfrm>
          <a:prstGeom prst="rect">
            <a:avLst/>
          </a:prstGeom>
          <a:noFill/>
          <a:ln/>
        </p:spPr>
        <p:txBody>
          <a:bodyPr wrap="none" lIns="0" tIns="0" rIns="0" bIns="0" rtlCol="0" anchor="t"/>
          <a:lstStyle/>
          <a:p>
            <a:pPr marL="0" indent="0" algn="l">
              <a:lnSpc>
                <a:spcPts val="2750"/>
              </a:lnSpc>
              <a:buNone/>
            </a:pPr>
            <a:r>
              <a:rPr lang="en-US" sz="2200" dirty="0">
                <a:solidFill>
                  <a:srgbClr val="3B3535"/>
                </a:solidFill>
                <a:latin typeface="Red Hat Text" pitchFamily="34" charset="0"/>
                <a:ea typeface="Red Hat Text" pitchFamily="34" charset="-122"/>
                <a:cs typeface="Red Hat Text" pitchFamily="34" charset="-120"/>
              </a:rPr>
              <a:t>Rhizomes</a:t>
            </a:r>
            <a:endParaRPr lang="en-US" sz="2200" dirty="0"/>
          </a:p>
        </p:txBody>
      </p:sp>
      <p:sp>
        <p:nvSpPr>
          <p:cNvPr id="6" name="Text 2"/>
          <p:cNvSpPr/>
          <p:nvPr/>
        </p:nvSpPr>
        <p:spPr>
          <a:xfrm>
            <a:off x="837724" y="4145875"/>
            <a:ext cx="2250162" cy="2298144"/>
          </a:xfrm>
          <a:prstGeom prst="rect">
            <a:avLst/>
          </a:prstGeom>
          <a:noFill/>
          <a:ln/>
        </p:spPr>
        <p:txBody>
          <a:bodyPr wrap="square" lIns="0" tIns="0" rIns="0" bIns="0" rtlCol="0" anchor="t"/>
          <a:lstStyle/>
          <a:p>
            <a:pPr marL="0" indent="0" algn="l">
              <a:lnSpc>
                <a:spcPts val="3000"/>
              </a:lnSpc>
              <a:buNone/>
            </a:pPr>
            <a:r>
              <a:rPr lang="en-US" sz="1850" dirty="0">
                <a:solidFill>
                  <a:srgbClr val="3B3535"/>
                </a:solidFill>
                <a:latin typeface="Roboto Light" pitchFamily="34" charset="0"/>
                <a:ea typeface="Roboto Light" pitchFamily="34" charset="-122"/>
                <a:cs typeface="Roboto Light" pitchFamily="34" charset="-120"/>
              </a:rPr>
              <a:t>Horizontal underground stems. Rhizomes store nutrients and enable vegetative propagation.</a:t>
            </a:r>
            <a:endParaRPr lang="en-US" sz="1850" dirty="0"/>
          </a:p>
        </p:txBody>
      </p:sp>
      <p:pic>
        <p:nvPicPr>
          <p:cNvPr id="7" name="Image 2" descr="preencoded.png"/>
          <p:cNvPicPr>
            <a:picLocks noChangeAspect="1"/>
          </p:cNvPicPr>
          <p:nvPr/>
        </p:nvPicPr>
        <p:blipFill>
          <a:blip r:embed="rId5"/>
          <a:stretch>
            <a:fillRect/>
          </a:stretch>
        </p:blipFill>
        <p:spPr>
          <a:xfrm>
            <a:off x="3446859" y="2848570"/>
            <a:ext cx="562451" cy="562451"/>
          </a:xfrm>
          <a:prstGeom prst="rect">
            <a:avLst/>
          </a:prstGeom>
        </p:spPr>
      </p:pic>
      <p:sp>
        <p:nvSpPr>
          <p:cNvPr id="8" name="Text 3"/>
          <p:cNvSpPr/>
          <p:nvPr/>
        </p:nvSpPr>
        <p:spPr>
          <a:xfrm>
            <a:off x="3446859" y="3650337"/>
            <a:ext cx="2250162" cy="351949"/>
          </a:xfrm>
          <a:prstGeom prst="rect">
            <a:avLst/>
          </a:prstGeom>
          <a:noFill/>
          <a:ln/>
        </p:spPr>
        <p:txBody>
          <a:bodyPr wrap="none" lIns="0" tIns="0" rIns="0" bIns="0" rtlCol="0" anchor="t"/>
          <a:lstStyle/>
          <a:p>
            <a:pPr marL="0" indent="0" algn="l">
              <a:lnSpc>
                <a:spcPts val="2750"/>
              </a:lnSpc>
              <a:buNone/>
            </a:pPr>
            <a:r>
              <a:rPr lang="en-US" sz="2200" dirty="0">
                <a:solidFill>
                  <a:srgbClr val="3B3535"/>
                </a:solidFill>
                <a:latin typeface="Red Hat Text" pitchFamily="34" charset="0"/>
                <a:ea typeface="Red Hat Text" pitchFamily="34" charset="-122"/>
                <a:cs typeface="Red Hat Text" pitchFamily="34" charset="-120"/>
              </a:rPr>
              <a:t>Tubers</a:t>
            </a:r>
            <a:endParaRPr lang="en-US" sz="2200" dirty="0"/>
          </a:p>
        </p:txBody>
      </p:sp>
      <p:sp>
        <p:nvSpPr>
          <p:cNvPr id="9" name="Text 4"/>
          <p:cNvSpPr/>
          <p:nvPr/>
        </p:nvSpPr>
        <p:spPr>
          <a:xfrm>
            <a:off x="3446859" y="4145875"/>
            <a:ext cx="2250162" cy="1532096"/>
          </a:xfrm>
          <a:prstGeom prst="rect">
            <a:avLst/>
          </a:prstGeom>
          <a:noFill/>
          <a:ln/>
        </p:spPr>
        <p:txBody>
          <a:bodyPr wrap="square" lIns="0" tIns="0" rIns="0" bIns="0" rtlCol="0" anchor="t"/>
          <a:lstStyle/>
          <a:p>
            <a:pPr marL="0" indent="0" algn="l">
              <a:lnSpc>
                <a:spcPts val="3000"/>
              </a:lnSpc>
              <a:buNone/>
            </a:pPr>
            <a:r>
              <a:rPr lang="en-US" sz="1850" dirty="0">
                <a:solidFill>
                  <a:srgbClr val="3B3535"/>
                </a:solidFill>
                <a:latin typeface="Roboto Light" pitchFamily="34" charset="0"/>
                <a:ea typeface="Roboto Light" pitchFamily="34" charset="-122"/>
                <a:cs typeface="Roboto Light" pitchFamily="34" charset="-120"/>
              </a:rPr>
              <a:t>Swollen underground stems. Tubers like potatoes store starch for energy.</a:t>
            </a:r>
            <a:endParaRPr lang="en-US" sz="1850" dirty="0"/>
          </a:p>
        </p:txBody>
      </p:sp>
      <p:pic>
        <p:nvPicPr>
          <p:cNvPr id="10" name="Image 3" descr="preencoded.png"/>
          <p:cNvPicPr>
            <a:picLocks noChangeAspect="1"/>
          </p:cNvPicPr>
          <p:nvPr/>
        </p:nvPicPr>
        <p:blipFill>
          <a:blip r:embed="rId6"/>
          <a:stretch>
            <a:fillRect/>
          </a:stretch>
        </p:blipFill>
        <p:spPr>
          <a:xfrm>
            <a:off x="6055995" y="2848570"/>
            <a:ext cx="562570" cy="562570"/>
          </a:xfrm>
          <a:prstGeom prst="rect">
            <a:avLst/>
          </a:prstGeom>
        </p:spPr>
      </p:pic>
      <p:sp>
        <p:nvSpPr>
          <p:cNvPr id="11" name="Text 5"/>
          <p:cNvSpPr/>
          <p:nvPr/>
        </p:nvSpPr>
        <p:spPr>
          <a:xfrm>
            <a:off x="6055995" y="3650456"/>
            <a:ext cx="2250281" cy="351949"/>
          </a:xfrm>
          <a:prstGeom prst="rect">
            <a:avLst/>
          </a:prstGeom>
          <a:noFill/>
          <a:ln/>
        </p:spPr>
        <p:txBody>
          <a:bodyPr wrap="none" lIns="0" tIns="0" rIns="0" bIns="0" rtlCol="0" anchor="t"/>
          <a:lstStyle/>
          <a:p>
            <a:pPr marL="0" indent="0" algn="l">
              <a:lnSpc>
                <a:spcPts val="2750"/>
              </a:lnSpc>
              <a:buNone/>
            </a:pPr>
            <a:r>
              <a:rPr lang="en-US" sz="2200" dirty="0">
                <a:solidFill>
                  <a:srgbClr val="3B3535"/>
                </a:solidFill>
                <a:latin typeface="Red Hat Text" pitchFamily="34" charset="0"/>
                <a:ea typeface="Red Hat Text" pitchFamily="34" charset="-122"/>
                <a:cs typeface="Red Hat Text" pitchFamily="34" charset="-120"/>
              </a:rPr>
              <a:t>Tendrils</a:t>
            </a:r>
            <a:endParaRPr lang="en-US" sz="2200" dirty="0"/>
          </a:p>
        </p:txBody>
      </p:sp>
      <p:sp>
        <p:nvSpPr>
          <p:cNvPr id="12" name="Text 6"/>
          <p:cNvSpPr/>
          <p:nvPr/>
        </p:nvSpPr>
        <p:spPr>
          <a:xfrm>
            <a:off x="6055995" y="4145994"/>
            <a:ext cx="2250281" cy="1915120"/>
          </a:xfrm>
          <a:prstGeom prst="rect">
            <a:avLst/>
          </a:prstGeom>
          <a:noFill/>
          <a:ln/>
        </p:spPr>
        <p:txBody>
          <a:bodyPr wrap="square" lIns="0" tIns="0" rIns="0" bIns="0" rtlCol="0" anchor="t"/>
          <a:lstStyle/>
          <a:p>
            <a:pPr marL="0" indent="0" algn="l">
              <a:lnSpc>
                <a:spcPts val="3000"/>
              </a:lnSpc>
              <a:buNone/>
            </a:pPr>
            <a:r>
              <a:rPr lang="en-US" sz="1850" dirty="0">
                <a:solidFill>
                  <a:srgbClr val="3B3535"/>
                </a:solidFill>
                <a:latin typeface="Roboto Light" pitchFamily="34" charset="0"/>
                <a:ea typeface="Roboto Light" pitchFamily="34" charset="-122"/>
                <a:cs typeface="Roboto Light" pitchFamily="34" charset="-120"/>
              </a:rPr>
              <a:t>Modified stems that aid in climbing. Tendrils provide support for vining plants.</a:t>
            </a:r>
            <a:endParaRPr lang="en-US" sz="18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0104" y="652820"/>
            <a:ext cx="7483792" cy="1394936"/>
          </a:xfrm>
          <a:prstGeom prst="rect">
            <a:avLst/>
          </a:prstGeom>
          <a:noFill/>
          <a:ln/>
        </p:spPr>
        <p:txBody>
          <a:bodyPr wrap="square" lIns="0" tIns="0" rIns="0" bIns="0" rtlCol="0" anchor="t"/>
          <a:lstStyle/>
          <a:p>
            <a:pPr marL="0" indent="0">
              <a:lnSpc>
                <a:spcPts val="5450"/>
              </a:lnSpc>
              <a:buNone/>
            </a:pPr>
            <a:r>
              <a:rPr lang="en-US" sz="4350" dirty="0">
                <a:solidFill>
                  <a:srgbClr val="1F1E1E"/>
                </a:solidFill>
                <a:latin typeface="Red Hat Text" pitchFamily="34" charset="0"/>
                <a:ea typeface="Red Hat Text" pitchFamily="34" charset="-122"/>
                <a:cs typeface="Red Hat Text" pitchFamily="34" charset="-120"/>
              </a:rPr>
              <a:t>Leaves: Morphology and Adaptations</a:t>
            </a:r>
            <a:endParaRPr lang="en-US" sz="4350" dirty="0"/>
          </a:p>
        </p:txBody>
      </p:sp>
      <p:pic>
        <p:nvPicPr>
          <p:cNvPr id="4" name="Image 1" descr="preencoded.png"/>
          <p:cNvPicPr>
            <a:picLocks noChangeAspect="1"/>
          </p:cNvPicPr>
          <p:nvPr/>
        </p:nvPicPr>
        <p:blipFill>
          <a:blip r:embed="rId4"/>
          <a:stretch>
            <a:fillRect/>
          </a:stretch>
        </p:blipFill>
        <p:spPr>
          <a:xfrm>
            <a:off x="830104" y="2403515"/>
            <a:ext cx="1185863" cy="1724382"/>
          </a:xfrm>
          <a:prstGeom prst="rect">
            <a:avLst/>
          </a:prstGeom>
        </p:spPr>
      </p:pic>
      <p:sp>
        <p:nvSpPr>
          <p:cNvPr id="5" name="Text 1"/>
          <p:cNvSpPr/>
          <p:nvPr/>
        </p:nvSpPr>
        <p:spPr>
          <a:xfrm>
            <a:off x="2371725" y="2640687"/>
            <a:ext cx="2790349" cy="348853"/>
          </a:xfrm>
          <a:prstGeom prst="rect">
            <a:avLst/>
          </a:prstGeom>
          <a:noFill/>
          <a:ln/>
        </p:spPr>
        <p:txBody>
          <a:bodyPr wrap="none" lIns="0" tIns="0" rIns="0" bIns="0" rtlCol="0" anchor="t"/>
          <a:lstStyle/>
          <a:p>
            <a:pPr marL="0" indent="0" algn="l">
              <a:lnSpc>
                <a:spcPts val="2700"/>
              </a:lnSpc>
              <a:buNone/>
            </a:pPr>
            <a:r>
              <a:rPr lang="en-US" sz="2150" dirty="0">
                <a:solidFill>
                  <a:srgbClr val="3B3535"/>
                </a:solidFill>
                <a:latin typeface="Red Hat Text" pitchFamily="34" charset="0"/>
                <a:ea typeface="Red Hat Text" pitchFamily="34" charset="-122"/>
                <a:cs typeface="Red Hat Text" pitchFamily="34" charset="-120"/>
              </a:rPr>
              <a:t>Morphology</a:t>
            </a:r>
            <a:endParaRPr lang="en-US" sz="2150" dirty="0"/>
          </a:p>
        </p:txBody>
      </p:sp>
      <p:sp>
        <p:nvSpPr>
          <p:cNvPr id="6" name="Text 2"/>
          <p:cNvSpPr/>
          <p:nvPr/>
        </p:nvSpPr>
        <p:spPr>
          <a:xfrm>
            <a:off x="2371725" y="3131820"/>
            <a:ext cx="5942171" cy="758904"/>
          </a:xfrm>
          <a:prstGeom prst="rect">
            <a:avLst/>
          </a:prstGeom>
          <a:noFill/>
          <a:ln/>
        </p:spPr>
        <p:txBody>
          <a:bodyPr wrap="square" lIns="0" tIns="0" rIns="0" bIns="0" rtlCol="0" anchor="t"/>
          <a:lstStyle/>
          <a:p>
            <a:pPr marL="0" indent="0" algn="l">
              <a:lnSpc>
                <a:spcPts val="2950"/>
              </a:lnSpc>
              <a:buNone/>
            </a:pPr>
            <a:r>
              <a:rPr lang="en-US" sz="1850" dirty="0">
                <a:solidFill>
                  <a:srgbClr val="3B3535"/>
                </a:solidFill>
                <a:latin typeface="Roboto Light" pitchFamily="34" charset="0"/>
                <a:ea typeface="Roboto Light" pitchFamily="34" charset="-122"/>
                <a:cs typeface="Roboto Light" pitchFamily="34" charset="-120"/>
              </a:rPr>
              <a:t>Leaves vary in shape, size, and arrangement. These characteristics depend on the species and environment.</a:t>
            </a:r>
            <a:endParaRPr lang="en-US" sz="1850" dirty="0"/>
          </a:p>
        </p:txBody>
      </p:sp>
      <p:pic>
        <p:nvPicPr>
          <p:cNvPr id="7" name="Image 2" descr="preencoded.png"/>
          <p:cNvPicPr>
            <a:picLocks noChangeAspect="1"/>
          </p:cNvPicPr>
          <p:nvPr/>
        </p:nvPicPr>
        <p:blipFill>
          <a:blip r:embed="rId5"/>
          <a:stretch>
            <a:fillRect/>
          </a:stretch>
        </p:blipFill>
        <p:spPr>
          <a:xfrm>
            <a:off x="830104" y="4127897"/>
            <a:ext cx="1185863" cy="1724382"/>
          </a:xfrm>
          <a:prstGeom prst="rect">
            <a:avLst/>
          </a:prstGeom>
        </p:spPr>
      </p:pic>
      <p:sp>
        <p:nvSpPr>
          <p:cNvPr id="8" name="Text 3"/>
          <p:cNvSpPr/>
          <p:nvPr/>
        </p:nvSpPr>
        <p:spPr>
          <a:xfrm>
            <a:off x="2371725" y="4365069"/>
            <a:ext cx="2790349" cy="348853"/>
          </a:xfrm>
          <a:prstGeom prst="rect">
            <a:avLst/>
          </a:prstGeom>
          <a:noFill/>
          <a:ln/>
        </p:spPr>
        <p:txBody>
          <a:bodyPr wrap="none" lIns="0" tIns="0" rIns="0" bIns="0" rtlCol="0" anchor="t"/>
          <a:lstStyle/>
          <a:p>
            <a:pPr marL="0" indent="0" algn="l">
              <a:lnSpc>
                <a:spcPts val="2700"/>
              </a:lnSpc>
              <a:buNone/>
            </a:pPr>
            <a:r>
              <a:rPr lang="en-US" sz="2150" dirty="0">
                <a:solidFill>
                  <a:srgbClr val="3B3535"/>
                </a:solidFill>
                <a:latin typeface="Red Hat Text" pitchFamily="34" charset="0"/>
                <a:ea typeface="Red Hat Text" pitchFamily="34" charset="-122"/>
                <a:cs typeface="Red Hat Text" pitchFamily="34" charset="-120"/>
              </a:rPr>
              <a:t>Venation</a:t>
            </a:r>
            <a:endParaRPr lang="en-US" sz="2150" dirty="0"/>
          </a:p>
        </p:txBody>
      </p:sp>
      <p:sp>
        <p:nvSpPr>
          <p:cNvPr id="9" name="Text 4"/>
          <p:cNvSpPr/>
          <p:nvPr/>
        </p:nvSpPr>
        <p:spPr>
          <a:xfrm>
            <a:off x="2371725" y="4856202"/>
            <a:ext cx="5942171" cy="758904"/>
          </a:xfrm>
          <a:prstGeom prst="rect">
            <a:avLst/>
          </a:prstGeom>
          <a:noFill/>
          <a:ln/>
        </p:spPr>
        <p:txBody>
          <a:bodyPr wrap="square" lIns="0" tIns="0" rIns="0" bIns="0" rtlCol="0" anchor="t"/>
          <a:lstStyle/>
          <a:p>
            <a:pPr marL="0" indent="0" algn="l">
              <a:lnSpc>
                <a:spcPts val="2950"/>
              </a:lnSpc>
              <a:buNone/>
            </a:pPr>
            <a:r>
              <a:rPr lang="en-US" sz="1850" dirty="0">
                <a:solidFill>
                  <a:srgbClr val="3B3535"/>
                </a:solidFill>
                <a:latin typeface="Roboto Light" pitchFamily="34" charset="0"/>
                <a:ea typeface="Roboto Light" pitchFamily="34" charset="-122"/>
                <a:cs typeface="Roboto Light" pitchFamily="34" charset="-120"/>
              </a:rPr>
              <a:t>Venation patterns include parallel and reticulate types. These patterns facilitate nutrient transport.</a:t>
            </a:r>
            <a:endParaRPr lang="en-US" sz="1850" dirty="0"/>
          </a:p>
        </p:txBody>
      </p:sp>
      <p:pic>
        <p:nvPicPr>
          <p:cNvPr id="10" name="Image 3" descr="preencoded.png"/>
          <p:cNvPicPr>
            <a:picLocks noChangeAspect="1"/>
          </p:cNvPicPr>
          <p:nvPr/>
        </p:nvPicPr>
        <p:blipFill>
          <a:blip r:embed="rId6"/>
          <a:stretch>
            <a:fillRect/>
          </a:stretch>
        </p:blipFill>
        <p:spPr>
          <a:xfrm>
            <a:off x="830104" y="5852279"/>
            <a:ext cx="1185863" cy="1724382"/>
          </a:xfrm>
          <a:prstGeom prst="rect">
            <a:avLst/>
          </a:prstGeom>
        </p:spPr>
      </p:pic>
      <p:sp>
        <p:nvSpPr>
          <p:cNvPr id="11" name="Text 5"/>
          <p:cNvSpPr/>
          <p:nvPr/>
        </p:nvSpPr>
        <p:spPr>
          <a:xfrm>
            <a:off x="2371725" y="6089452"/>
            <a:ext cx="2790349" cy="348853"/>
          </a:xfrm>
          <a:prstGeom prst="rect">
            <a:avLst/>
          </a:prstGeom>
          <a:noFill/>
          <a:ln/>
        </p:spPr>
        <p:txBody>
          <a:bodyPr wrap="none" lIns="0" tIns="0" rIns="0" bIns="0" rtlCol="0" anchor="t"/>
          <a:lstStyle/>
          <a:p>
            <a:pPr marL="0" indent="0" algn="l">
              <a:lnSpc>
                <a:spcPts val="2700"/>
              </a:lnSpc>
              <a:buNone/>
            </a:pPr>
            <a:r>
              <a:rPr lang="en-US" sz="2150" dirty="0">
                <a:solidFill>
                  <a:srgbClr val="3B3535"/>
                </a:solidFill>
                <a:latin typeface="Red Hat Text" pitchFamily="34" charset="0"/>
                <a:ea typeface="Red Hat Text" pitchFamily="34" charset="-122"/>
                <a:cs typeface="Red Hat Text" pitchFamily="34" charset="-120"/>
              </a:rPr>
              <a:t>Adaptations</a:t>
            </a:r>
            <a:endParaRPr lang="en-US" sz="2150" dirty="0"/>
          </a:p>
        </p:txBody>
      </p:sp>
      <p:sp>
        <p:nvSpPr>
          <p:cNvPr id="12" name="Text 6"/>
          <p:cNvSpPr/>
          <p:nvPr/>
        </p:nvSpPr>
        <p:spPr>
          <a:xfrm>
            <a:off x="2371725" y="6580584"/>
            <a:ext cx="5942171" cy="758904"/>
          </a:xfrm>
          <a:prstGeom prst="rect">
            <a:avLst/>
          </a:prstGeom>
          <a:noFill/>
          <a:ln/>
        </p:spPr>
        <p:txBody>
          <a:bodyPr wrap="square" lIns="0" tIns="0" rIns="0" bIns="0" rtlCol="0" anchor="t"/>
          <a:lstStyle/>
          <a:p>
            <a:pPr marL="0" indent="0" algn="l">
              <a:lnSpc>
                <a:spcPts val="2950"/>
              </a:lnSpc>
              <a:buNone/>
            </a:pPr>
            <a:r>
              <a:rPr lang="en-US" sz="1850" dirty="0">
                <a:solidFill>
                  <a:srgbClr val="3B3535"/>
                </a:solidFill>
                <a:latin typeface="Roboto Light" pitchFamily="34" charset="0"/>
                <a:ea typeface="Roboto Light" pitchFamily="34" charset="-122"/>
                <a:cs typeface="Roboto Light" pitchFamily="34" charset="-120"/>
              </a:rPr>
              <a:t>Leaves adapt to different light and moisture conditions. Adaptations enhance survival.</a:t>
            </a:r>
            <a:endParaRPr lang="en-US" sz="18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1197769"/>
            <a:ext cx="7468553" cy="1408033"/>
          </a:xfrm>
          <a:prstGeom prst="rect">
            <a:avLst/>
          </a:prstGeom>
          <a:noFill/>
          <a:ln/>
        </p:spPr>
        <p:txBody>
          <a:bodyPr wrap="square" lIns="0" tIns="0" rIns="0" bIns="0" rtlCol="0" anchor="t"/>
          <a:lstStyle/>
          <a:p>
            <a:pPr marL="0" indent="0">
              <a:lnSpc>
                <a:spcPts val="5500"/>
              </a:lnSpc>
              <a:buNone/>
            </a:pPr>
            <a:r>
              <a:rPr lang="en-US" sz="4400" dirty="0">
                <a:solidFill>
                  <a:srgbClr val="1F1E1E"/>
                </a:solidFill>
                <a:latin typeface="Red Hat Text" pitchFamily="34" charset="0"/>
                <a:ea typeface="Red Hat Text" pitchFamily="34" charset="-122"/>
                <a:cs typeface="Red Hat Text" pitchFamily="34" charset="-120"/>
              </a:rPr>
              <a:t>Leaf Anatomy: Microscopic View</a:t>
            </a:r>
            <a:endParaRPr lang="en-US" sz="4400" dirty="0"/>
          </a:p>
        </p:txBody>
      </p:sp>
      <p:sp>
        <p:nvSpPr>
          <p:cNvPr id="4" name="Shape 1"/>
          <p:cNvSpPr/>
          <p:nvPr/>
        </p:nvSpPr>
        <p:spPr>
          <a:xfrm>
            <a:off x="6324124" y="3233976"/>
            <a:ext cx="538520" cy="538520"/>
          </a:xfrm>
          <a:prstGeom prst="roundRect">
            <a:avLst>
              <a:gd name="adj" fmla="val 6668"/>
            </a:avLst>
          </a:prstGeom>
          <a:solidFill>
            <a:srgbClr val="F3E8E8"/>
          </a:solidFill>
          <a:ln/>
        </p:spPr>
        <p:txBody>
          <a:bodyPr/>
          <a:lstStyle/>
          <a:p>
            <a:endParaRPr lang="ru-RU"/>
          </a:p>
        </p:txBody>
      </p:sp>
      <p:sp>
        <p:nvSpPr>
          <p:cNvPr id="5" name="Text 2"/>
          <p:cNvSpPr/>
          <p:nvPr/>
        </p:nvSpPr>
        <p:spPr>
          <a:xfrm>
            <a:off x="6541413" y="3334226"/>
            <a:ext cx="103823" cy="337899"/>
          </a:xfrm>
          <a:prstGeom prst="rect">
            <a:avLst/>
          </a:prstGeom>
          <a:noFill/>
          <a:ln/>
        </p:spPr>
        <p:txBody>
          <a:bodyPr wrap="none" lIns="0" tIns="0" rIns="0" bIns="0" rtlCol="0" anchor="t"/>
          <a:lstStyle/>
          <a:p>
            <a:pPr marL="0" indent="0" algn="ctr">
              <a:lnSpc>
                <a:spcPts val="2650"/>
              </a:lnSpc>
              <a:buNone/>
            </a:pPr>
            <a:r>
              <a:rPr lang="en-US" sz="2650" dirty="0">
                <a:solidFill>
                  <a:srgbClr val="3B3535"/>
                </a:solidFill>
                <a:latin typeface="Red Hat Text" pitchFamily="34" charset="0"/>
                <a:ea typeface="Red Hat Text" pitchFamily="34" charset="-122"/>
                <a:cs typeface="Red Hat Text" pitchFamily="34" charset="-120"/>
              </a:rPr>
              <a:t>1</a:t>
            </a:r>
            <a:endParaRPr lang="en-US" sz="2650" dirty="0"/>
          </a:p>
        </p:txBody>
      </p:sp>
      <p:sp>
        <p:nvSpPr>
          <p:cNvPr id="6" name="Text 3"/>
          <p:cNvSpPr/>
          <p:nvPr/>
        </p:nvSpPr>
        <p:spPr>
          <a:xfrm>
            <a:off x="7101959" y="3233976"/>
            <a:ext cx="2816185" cy="351949"/>
          </a:xfrm>
          <a:prstGeom prst="rect">
            <a:avLst/>
          </a:prstGeom>
          <a:noFill/>
          <a:ln/>
        </p:spPr>
        <p:txBody>
          <a:bodyPr wrap="none" lIns="0" tIns="0" rIns="0" bIns="0" rtlCol="0" anchor="t"/>
          <a:lstStyle/>
          <a:p>
            <a:pPr marL="0" indent="0">
              <a:lnSpc>
                <a:spcPts val="2750"/>
              </a:lnSpc>
              <a:buNone/>
            </a:pPr>
            <a:r>
              <a:rPr lang="en-US" sz="2200" dirty="0">
                <a:solidFill>
                  <a:srgbClr val="3B3535"/>
                </a:solidFill>
                <a:latin typeface="Red Hat Text" pitchFamily="34" charset="0"/>
                <a:ea typeface="Red Hat Text" pitchFamily="34" charset="-122"/>
                <a:cs typeface="Red Hat Text" pitchFamily="34" charset="-120"/>
              </a:rPr>
              <a:t>Epidermis</a:t>
            </a:r>
            <a:endParaRPr lang="en-US" sz="2200" dirty="0"/>
          </a:p>
        </p:txBody>
      </p:sp>
      <p:sp>
        <p:nvSpPr>
          <p:cNvPr id="7" name="Text 4"/>
          <p:cNvSpPr/>
          <p:nvPr/>
        </p:nvSpPr>
        <p:spPr>
          <a:xfrm>
            <a:off x="7101959" y="3729514"/>
            <a:ext cx="2836783" cy="1149072"/>
          </a:xfrm>
          <a:prstGeom prst="rect">
            <a:avLst/>
          </a:prstGeom>
          <a:noFill/>
          <a:ln/>
        </p:spPr>
        <p:txBody>
          <a:bodyPr wrap="square" lIns="0" tIns="0" rIns="0" bIns="0" rtlCol="0" anchor="t"/>
          <a:lstStyle/>
          <a:p>
            <a:pPr marL="0" indent="0">
              <a:lnSpc>
                <a:spcPts val="3000"/>
              </a:lnSpc>
              <a:buNone/>
            </a:pPr>
            <a:r>
              <a:rPr lang="en-US" sz="1850" dirty="0">
                <a:solidFill>
                  <a:srgbClr val="3B3535"/>
                </a:solidFill>
                <a:latin typeface="Roboto Light" pitchFamily="34" charset="0"/>
                <a:ea typeface="Roboto Light" pitchFamily="34" charset="-122"/>
                <a:cs typeface="Roboto Light" pitchFamily="34" charset="-120"/>
              </a:rPr>
              <a:t>The outer layer protects the leaf. It reduces water loss.</a:t>
            </a:r>
            <a:endParaRPr lang="en-US" sz="1850" dirty="0"/>
          </a:p>
        </p:txBody>
      </p:sp>
      <p:sp>
        <p:nvSpPr>
          <p:cNvPr id="8" name="Shape 5"/>
          <p:cNvSpPr/>
          <p:nvPr/>
        </p:nvSpPr>
        <p:spPr>
          <a:xfrm>
            <a:off x="10178058" y="3233976"/>
            <a:ext cx="538520" cy="538520"/>
          </a:xfrm>
          <a:prstGeom prst="roundRect">
            <a:avLst>
              <a:gd name="adj" fmla="val 6668"/>
            </a:avLst>
          </a:prstGeom>
          <a:solidFill>
            <a:srgbClr val="F3E8E8"/>
          </a:solidFill>
          <a:ln/>
        </p:spPr>
        <p:txBody>
          <a:bodyPr/>
          <a:lstStyle/>
          <a:p>
            <a:endParaRPr lang="ru-RU"/>
          </a:p>
        </p:txBody>
      </p:sp>
      <p:sp>
        <p:nvSpPr>
          <p:cNvPr id="9" name="Text 6"/>
          <p:cNvSpPr/>
          <p:nvPr/>
        </p:nvSpPr>
        <p:spPr>
          <a:xfrm>
            <a:off x="10345936" y="3334226"/>
            <a:ext cx="202763" cy="337899"/>
          </a:xfrm>
          <a:prstGeom prst="rect">
            <a:avLst/>
          </a:prstGeom>
          <a:noFill/>
          <a:ln/>
        </p:spPr>
        <p:txBody>
          <a:bodyPr wrap="none" lIns="0" tIns="0" rIns="0" bIns="0" rtlCol="0" anchor="t"/>
          <a:lstStyle/>
          <a:p>
            <a:pPr marL="0" indent="0" algn="ctr">
              <a:lnSpc>
                <a:spcPts val="2650"/>
              </a:lnSpc>
              <a:buNone/>
            </a:pPr>
            <a:r>
              <a:rPr lang="en-US" sz="2650" dirty="0">
                <a:solidFill>
                  <a:srgbClr val="3B3535"/>
                </a:solidFill>
                <a:latin typeface="Red Hat Text" pitchFamily="34" charset="0"/>
                <a:ea typeface="Red Hat Text" pitchFamily="34" charset="-122"/>
                <a:cs typeface="Red Hat Text" pitchFamily="34" charset="-120"/>
              </a:rPr>
              <a:t>2</a:t>
            </a:r>
            <a:endParaRPr lang="en-US" sz="2650" dirty="0"/>
          </a:p>
        </p:txBody>
      </p:sp>
      <p:sp>
        <p:nvSpPr>
          <p:cNvPr id="10" name="Text 7"/>
          <p:cNvSpPr/>
          <p:nvPr/>
        </p:nvSpPr>
        <p:spPr>
          <a:xfrm>
            <a:off x="10955893" y="3233976"/>
            <a:ext cx="2816185" cy="351949"/>
          </a:xfrm>
          <a:prstGeom prst="rect">
            <a:avLst/>
          </a:prstGeom>
          <a:noFill/>
          <a:ln/>
        </p:spPr>
        <p:txBody>
          <a:bodyPr wrap="none" lIns="0" tIns="0" rIns="0" bIns="0" rtlCol="0" anchor="t"/>
          <a:lstStyle/>
          <a:p>
            <a:pPr marL="0" indent="0">
              <a:lnSpc>
                <a:spcPts val="2750"/>
              </a:lnSpc>
              <a:buNone/>
            </a:pPr>
            <a:r>
              <a:rPr lang="en-US" sz="2200" dirty="0">
                <a:solidFill>
                  <a:srgbClr val="3B3535"/>
                </a:solidFill>
                <a:latin typeface="Red Hat Text" pitchFamily="34" charset="0"/>
                <a:ea typeface="Red Hat Text" pitchFamily="34" charset="-122"/>
                <a:cs typeface="Red Hat Text" pitchFamily="34" charset="-120"/>
              </a:rPr>
              <a:t>Mesophyll</a:t>
            </a:r>
            <a:endParaRPr lang="en-US" sz="2200" dirty="0"/>
          </a:p>
        </p:txBody>
      </p:sp>
      <p:sp>
        <p:nvSpPr>
          <p:cNvPr id="11" name="Text 8"/>
          <p:cNvSpPr/>
          <p:nvPr/>
        </p:nvSpPr>
        <p:spPr>
          <a:xfrm>
            <a:off x="10955893" y="3729514"/>
            <a:ext cx="2836783" cy="1532096"/>
          </a:xfrm>
          <a:prstGeom prst="rect">
            <a:avLst/>
          </a:prstGeom>
          <a:noFill/>
          <a:ln/>
        </p:spPr>
        <p:txBody>
          <a:bodyPr wrap="square" lIns="0" tIns="0" rIns="0" bIns="0" rtlCol="0" anchor="t"/>
          <a:lstStyle/>
          <a:p>
            <a:pPr marL="0" indent="0">
              <a:lnSpc>
                <a:spcPts val="3000"/>
              </a:lnSpc>
              <a:buNone/>
            </a:pPr>
            <a:r>
              <a:rPr lang="en-US" sz="1850" dirty="0">
                <a:solidFill>
                  <a:srgbClr val="3B3535"/>
                </a:solidFill>
                <a:latin typeface="Roboto Light" pitchFamily="34" charset="0"/>
                <a:ea typeface="Roboto Light" pitchFamily="34" charset="-122"/>
                <a:cs typeface="Roboto Light" pitchFamily="34" charset="-120"/>
              </a:rPr>
              <a:t>Mesophyll contains photosynthetic cells. It is where most photosynthesis occurs.</a:t>
            </a:r>
            <a:endParaRPr lang="en-US" sz="1850" dirty="0"/>
          </a:p>
        </p:txBody>
      </p:sp>
      <p:sp>
        <p:nvSpPr>
          <p:cNvPr id="12" name="Shape 9"/>
          <p:cNvSpPr/>
          <p:nvPr/>
        </p:nvSpPr>
        <p:spPr>
          <a:xfrm>
            <a:off x="6324124" y="5770126"/>
            <a:ext cx="538520" cy="538520"/>
          </a:xfrm>
          <a:prstGeom prst="roundRect">
            <a:avLst>
              <a:gd name="adj" fmla="val 6668"/>
            </a:avLst>
          </a:prstGeom>
          <a:solidFill>
            <a:srgbClr val="F3E8E8"/>
          </a:solidFill>
          <a:ln/>
        </p:spPr>
        <p:txBody>
          <a:bodyPr/>
          <a:lstStyle/>
          <a:p>
            <a:endParaRPr lang="ru-RU"/>
          </a:p>
        </p:txBody>
      </p:sp>
      <p:sp>
        <p:nvSpPr>
          <p:cNvPr id="13" name="Text 10"/>
          <p:cNvSpPr/>
          <p:nvPr/>
        </p:nvSpPr>
        <p:spPr>
          <a:xfrm>
            <a:off x="6492002" y="5870377"/>
            <a:ext cx="202763" cy="337899"/>
          </a:xfrm>
          <a:prstGeom prst="rect">
            <a:avLst/>
          </a:prstGeom>
          <a:noFill/>
          <a:ln/>
        </p:spPr>
        <p:txBody>
          <a:bodyPr wrap="none" lIns="0" tIns="0" rIns="0" bIns="0" rtlCol="0" anchor="t"/>
          <a:lstStyle/>
          <a:p>
            <a:pPr marL="0" indent="0" algn="ctr">
              <a:lnSpc>
                <a:spcPts val="2650"/>
              </a:lnSpc>
              <a:buNone/>
            </a:pPr>
            <a:r>
              <a:rPr lang="en-US" sz="2650" dirty="0">
                <a:solidFill>
                  <a:srgbClr val="3B3535"/>
                </a:solidFill>
                <a:latin typeface="Red Hat Text" pitchFamily="34" charset="0"/>
                <a:ea typeface="Red Hat Text" pitchFamily="34" charset="-122"/>
                <a:cs typeface="Red Hat Text" pitchFamily="34" charset="-120"/>
              </a:rPr>
              <a:t>3</a:t>
            </a:r>
            <a:endParaRPr lang="en-US" sz="2650" dirty="0"/>
          </a:p>
        </p:txBody>
      </p:sp>
      <p:sp>
        <p:nvSpPr>
          <p:cNvPr id="14" name="Text 11"/>
          <p:cNvSpPr/>
          <p:nvPr/>
        </p:nvSpPr>
        <p:spPr>
          <a:xfrm>
            <a:off x="7101959" y="5770126"/>
            <a:ext cx="2816185" cy="351949"/>
          </a:xfrm>
          <a:prstGeom prst="rect">
            <a:avLst/>
          </a:prstGeom>
          <a:noFill/>
          <a:ln/>
        </p:spPr>
        <p:txBody>
          <a:bodyPr wrap="none" lIns="0" tIns="0" rIns="0" bIns="0" rtlCol="0" anchor="t"/>
          <a:lstStyle/>
          <a:p>
            <a:pPr marL="0" indent="0">
              <a:lnSpc>
                <a:spcPts val="2750"/>
              </a:lnSpc>
              <a:buNone/>
            </a:pPr>
            <a:r>
              <a:rPr lang="en-US" sz="2200" dirty="0">
                <a:solidFill>
                  <a:srgbClr val="3B3535"/>
                </a:solidFill>
                <a:latin typeface="Red Hat Text" pitchFamily="34" charset="0"/>
                <a:ea typeface="Red Hat Text" pitchFamily="34" charset="-122"/>
                <a:cs typeface="Red Hat Text" pitchFamily="34" charset="-120"/>
              </a:rPr>
              <a:t>Vascular Bundles</a:t>
            </a:r>
            <a:endParaRPr lang="en-US" sz="2200" dirty="0"/>
          </a:p>
        </p:txBody>
      </p:sp>
      <p:sp>
        <p:nvSpPr>
          <p:cNvPr id="15" name="Text 12"/>
          <p:cNvSpPr/>
          <p:nvPr/>
        </p:nvSpPr>
        <p:spPr>
          <a:xfrm>
            <a:off x="7101959" y="6265664"/>
            <a:ext cx="6690717" cy="766048"/>
          </a:xfrm>
          <a:prstGeom prst="rect">
            <a:avLst/>
          </a:prstGeom>
          <a:noFill/>
          <a:ln/>
        </p:spPr>
        <p:txBody>
          <a:bodyPr wrap="square" lIns="0" tIns="0" rIns="0" bIns="0" rtlCol="0" anchor="t"/>
          <a:lstStyle/>
          <a:p>
            <a:pPr marL="0" indent="0">
              <a:lnSpc>
                <a:spcPts val="3000"/>
              </a:lnSpc>
              <a:buNone/>
            </a:pPr>
            <a:r>
              <a:rPr lang="en-US" sz="1850" dirty="0">
                <a:solidFill>
                  <a:srgbClr val="3B3535"/>
                </a:solidFill>
                <a:latin typeface="Roboto Light" pitchFamily="34" charset="0"/>
                <a:ea typeface="Roboto Light" pitchFamily="34" charset="-122"/>
                <a:cs typeface="Roboto Light" pitchFamily="34" charset="-120"/>
              </a:rPr>
              <a:t>Xylem and phloem transport water and nutrients. They are vital for leaf function.</a:t>
            </a:r>
            <a:endParaRPr lang="en-US" sz="1850" dirty="0"/>
          </a:p>
        </p:txBody>
      </p:sp>
      <p:sp>
        <p:nvSpPr>
          <p:cNvPr id="16" name="Прямоугольник 15">
            <a:extLst>
              <a:ext uri="{FF2B5EF4-FFF2-40B4-BE49-F238E27FC236}">
                <a16:creationId xmlns:a16="http://schemas.microsoft.com/office/drawing/2014/main" id="{4DB42F37-42C8-8075-E517-FEFC67E4EFBD}"/>
              </a:ext>
            </a:extLst>
          </p:cNvPr>
          <p:cNvSpPr/>
          <p:nvPr/>
        </p:nvSpPr>
        <p:spPr>
          <a:xfrm>
            <a:off x="12868102" y="7583268"/>
            <a:ext cx="1762298" cy="5982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37724" y="1256348"/>
            <a:ext cx="8096131" cy="704017"/>
          </a:xfrm>
          <a:prstGeom prst="rect">
            <a:avLst/>
          </a:prstGeom>
          <a:noFill/>
          <a:ln/>
        </p:spPr>
        <p:txBody>
          <a:bodyPr wrap="none" lIns="0" tIns="0" rIns="0" bIns="0" rtlCol="0" anchor="t"/>
          <a:lstStyle/>
          <a:p>
            <a:pPr marL="0" indent="0">
              <a:lnSpc>
                <a:spcPts val="5500"/>
              </a:lnSpc>
              <a:buNone/>
            </a:pPr>
            <a:r>
              <a:rPr lang="en-US" sz="4400" dirty="0">
                <a:solidFill>
                  <a:srgbClr val="1F1E1E"/>
                </a:solidFill>
                <a:latin typeface="Red Hat Text" pitchFamily="34" charset="0"/>
                <a:ea typeface="Red Hat Text" pitchFamily="34" charset="-122"/>
                <a:cs typeface="Red Hat Text" pitchFamily="34" charset="-120"/>
              </a:rPr>
              <a:t>Bud Structure and Development</a:t>
            </a:r>
            <a:endParaRPr lang="en-US" sz="4400" dirty="0"/>
          </a:p>
        </p:txBody>
      </p:sp>
      <p:sp>
        <p:nvSpPr>
          <p:cNvPr id="3" name="Text 1"/>
          <p:cNvSpPr/>
          <p:nvPr/>
        </p:nvSpPr>
        <p:spPr>
          <a:xfrm>
            <a:off x="1753195" y="4075390"/>
            <a:ext cx="2816185" cy="351949"/>
          </a:xfrm>
          <a:prstGeom prst="rect">
            <a:avLst/>
          </a:prstGeom>
          <a:noFill/>
          <a:ln/>
        </p:spPr>
        <p:txBody>
          <a:bodyPr wrap="none" lIns="0" tIns="0" rIns="0" bIns="0" rtlCol="0" anchor="t"/>
          <a:lstStyle/>
          <a:p>
            <a:pPr marL="0" indent="0" algn="r">
              <a:lnSpc>
                <a:spcPts val="2750"/>
              </a:lnSpc>
              <a:buNone/>
            </a:pPr>
            <a:r>
              <a:rPr lang="en-US" sz="2200" dirty="0">
                <a:solidFill>
                  <a:srgbClr val="3B3535"/>
                </a:solidFill>
                <a:latin typeface="Red Hat Text" pitchFamily="34" charset="0"/>
                <a:ea typeface="Red Hat Text" pitchFamily="34" charset="-122"/>
                <a:cs typeface="Red Hat Text" pitchFamily="34" charset="-120"/>
              </a:rPr>
              <a:t>Apical Buds</a:t>
            </a:r>
            <a:endParaRPr lang="en-US" sz="2200" dirty="0"/>
          </a:p>
        </p:txBody>
      </p:sp>
      <p:sp>
        <p:nvSpPr>
          <p:cNvPr id="4" name="Text 2"/>
          <p:cNvSpPr/>
          <p:nvPr/>
        </p:nvSpPr>
        <p:spPr>
          <a:xfrm>
            <a:off x="837724" y="4570928"/>
            <a:ext cx="3731657" cy="766048"/>
          </a:xfrm>
          <a:prstGeom prst="rect">
            <a:avLst/>
          </a:prstGeom>
          <a:noFill/>
          <a:ln/>
        </p:spPr>
        <p:txBody>
          <a:bodyPr wrap="square" lIns="0" tIns="0" rIns="0" bIns="0" rtlCol="0" anchor="t"/>
          <a:lstStyle/>
          <a:p>
            <a:pPr marL="0" indent="0" algn="r">
              <a:lnSpc>
                <a:spcPts val="3000"/>
              </a:lnSpc>
              <a:buNone/>
            </a:pPr>
            <a:r>
              <a:rPr lang="en-US" sz="1850" dirty="0">
                <a:solidFill>
                  <a:srgbClr val="3B3535"/>
                </a:solidFill>
                <a:latin typeface="Roboto Light" pitchFamily="34" charset="0"/>
                <a:ea typeface="Roboto Light" pitchFamily="34" charset="-122"/>
                <a:cs typeface="Roboto Light" pitchFamily="34" charset="-120"/>
              </a:rPr>
              <a:t>Located at the tip of the stem. They promote primary growth.</a:t>
            </a:r>
            <a:endParaRPr lang="en-US" sz="1850" dirty="0"/>
          </a:p>
        </p:txBody>
      </p:sp>
      <p:pic>
        <p:nvPicPr>
          <p:cNvPr id="5" name="Image 0" descr="preencoded.png"/>
          <p:cNvPicPr>
            <a:picLocks noChangeAspect="1"/>
          </p:cNvPicPr>
          <p:nvPr/>
        </p:nvPicPr>
        <p:blipFill>
          <a:blip r:embed="rId3"/>
          <a:stretch>
            <a:fillRect/>
          </a:stretch>
        </p:blipFill>
        <p:spPr>
          <a:xfrm>
            <a:off x="5048131" y="2439114"/>
            <a:ext cx="4534138" cy="4534138"/>
          </a:xfrm>
          <a:prstGeom prst="rect">
            <a:avLst/>
          </a:prstGeom>
        </p:spPr>
      </p:pic>
      <p:sp>
        <p:nvSpPr>
          <p:cNvPr id="6" name="Text 3"/>
          <p:cNvSpPr/>
          <p:nvPr/>
        </p:nvSpPr>
        <p:spPr>
          <a:xfrm>
            <a:off x="5705832" y="4193977"/>
            <a:ext cx="91916" cy="478631"/>
          </a:xfrm>
          <a:prstGeom prst="rect">
            <a:avLst/>
          </a:prstGeom>
          <a:noFill/>
          <a:ln/>
        </p:spPr>
        <p:txBody>
          <a:bodyPr wrap="none" lIns="0" tIns="0" rIns="0" bIns="0" rtlCol="0" anchor="t"/>
          <a:lstStyle/>
          <a:p>
            <a:pPr marL="0" indent="0">
              <a:lnSpc>
                <a:spcPts val="3750"/>
              </a:lnSpc>
              <a:buNone/>
            </a:pPr>
            <a:r>
              <a:rPr lang="en-US" sz="2350" dirty="0">
                <a:solidFill>
                  <a:srgbClr val="3B3535"/>
                </a:solidFill>
                <a:latin typeface="Red Hat Text" pitchFamily="34" charset="0"/>
                <a:ea typeface="Red Hat Text" pitchFamily="34" charset="-122"/>
                <a:cs typeface="Red Hat Text" pitchFamily="34" charset="-120"/>
              </a:rPr>
              <a:t>1</a:t>
            </a:r>
            <a:endParaRPr lang="en-US" sz="2350" dirty="0"/>
          </a:p>
        </p:txBody>
      </p:sp>
      <p:sp>
        <p:nvSpPr>
          <p:cNvPr id="7" name="Text 4"/>
          <p:cNvSpPr/>
          <p:nvPr/>
        </p:nvSpPr>
        <p:spPr>
          <a:xfrm>
            <a:off x="9941243" y="2756297"/>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3B3535"/>
                </a:solidFill>
                <a:latin typeface="Red Hat Text" pitchFamily="34" charset="0"/>
                <a:ea typeface="Red Hat Text" pitchFamily="34" charset="-122"/>
                <a:cs typeface="Red Hat Text" pitchFamily="34" charset="-120"/>
              </a:rPr>
              <a:t>Axillary Buds</a:t>
            </a:r>
            <a:endParaRPr lang="en-US" sz="2200" dirty="0"/>
          </a:p>
        </p:txBody>
      </p:sp>
      <p:sp>
        <p:nvSpPr>
          <p:cNvPr id="8" name="Text 5"/>
          <p:cNvSpPr/>
          <p:nvPr/>
        </p:nvSpPr>
        <p:spPr>
          <a:xfrm>
            <a:off x="9941243" y="3251835"/>
            <a:ext cx="3851434" cy="766048"/>
          </a:xfrm>
          <a:prstGeom prst="rect">
            <a:avLst/>
          </a:prstGeom>
          <a:noFill/>
          <a:ln/>
        </p:spPr>
        <p:txBody>
          <a:bodyPr wrap="square" lIns="0" tIns="0" rIns="0" bIns="0" rtlCol="0" anchor="t"/>
          <a:lstStyle/>
          <a:p>
            <a:pPr marL="0" indent="0" algn="l">
              <a:lnSpc>
                <a:spcPts val="3000"/>
              </a:lnSpc>
              <a:buNone/>
            </a:pPr>
            <a:r>
              <a:rPr lang="en-US" sz="1850" dirty="0">
                <a:solidFill>
                  <a:srgbClr val="3B3535"/>
                </a:solidFill>
                <a:latin typeface="Roboto Light" pitchFamily="34" charset="0"/>
                <a:ea typeface="Roboto Light" pitchFamily="34" charset="-122"/>
                <a:cs typeface="Roboto Light" pitchFamily="34" charset="-120"/>
              </a:rPr>
              <a:t>Located in the leaf axils. They give rise to lateral branches or flowers.</a:t>
            </a:r>
            <a:endParaRPr lang="en-US" sz="1850" dirty="0"/>
          </a:p>
        </p:txBody>
      </p:sp>
      <p:pic>
        <p:nvPicPr>
          <p:cNvPr id="9" name="Image 1" descr="preencoded.png"/>
          <p:cNvPicPr>
            <a:picLocks noChangeAspect="1"/>
          </p:cNvPicPr>
          <p:nvPr/>
        </p:nvPicPr>
        <p:blipFill>
          <a:blip r:embed="rId4"/>
          <a:stretch>
            <a:fillRect/>
          </a:stretch>
        </p:blipFill>
        <p:spPr>
          <a:xfrm>
            <a:off x="5048131" y="2439114"/>
            <a:ext cx="4534138" cy="4534138"/>
          </a:xfrm>
          <a:prstGeom prst="rect">
            <a:avLst/>
          </a:prstGeom>
        </p:spPr>
      </p:pic>
      <p:sp>
        <p:nvSpPr>
          <p:cNvPr id="10" name="Text 6"/>
          <p:cNvSpPr/>
          <p:nvPr/>
        </p:nvSpPr>
        <p:spPr>
          <a:xfrm>
            <a:off x="8243292" y="3249335"/>
            <a:ext cx="179546" cy="478631"/>
          </a:xfrm>
          <a:prstGeom prst="rect">
            <a:avLst/>
          </a:prstGeom>
          <a:noFill/>
          <a:ln/>
        </p:spPr>
        <p:txBody>
          <a:bodyPr wrap="none" lIns="0" tIns="0" rIns="0" bIns="0" rtlCol="0" anchor="t"/>
          <a:lstStyle/>
          <a:p>
            <a:pPr marL="0" indent="0">
              <a:lnSpc>
                <a:spcPts val="3750"/>
              </a:lnSpc>
              <a:buNone/>
            </a:pPr>
            <a:r>
              <a:rPr lang="en-US" sz="2350" dirty="0">
                <a:solidFill>
                  <a:srgbClr val="3B3535"/>
                </a:solidFill>
                <a:latin typeface="Red Hat Text" pitchFamily="34" charset="0"/>
                <a:ea typeface="Red Hat Text" pitchFamily="34" charset="-122"/>
                <a:cs typeface="Red Hat Text" pitchFamily="34" charset="-120"/>
              </a:rPr>
              <a:t>2</a:t>
            </a:r>
            <a:endParaRPr lang="en-US" sz="2350" dirty="0"/>
          </a:p>
        </p:txBody>
      </p:sp>
      <p:sp>
        <p:nvSpPr>
          <p:cNvPr id="11" name="Text 7"/>
          <p:cNvSpPr/>
          <p:nvPr/>
        </p:nvSpPr>
        <p:spPr>
          <a:xfrm>
            <a:off x="9941243" y="5011341"/>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3B3535"/>
                </a:solidFill>
                <a:latin typeface="Red Hat Text" pitchFamily="34" charset="0"/>
                <a:ea typeface="Red Hat Text" pitchFamily="34" charset="-122"/>
                <a:cs typeface="Red Hat Text" pitchFamily="34" charset="-120"/>
              </a:rPr>
              <a:t>Development</a:t>
            </a:r>
            <a:endParaRPr lang="en-US" sz="2200" dirty="0"/>
          </a:p>
        </p:txBody>
      </p:sp>
      <p:sp>
        <p:nvSpPr>
          <p:cNvPr id="12" name="Text 8"/>
          <p:cNvSpPr/>
          <p:nvPr/>
        </p:nvSpPr>
        <p:spPr>
          <a:xfrm>
            <a:off x="9941243" y="5506879"/>
            <a:ext cx="3851434" cy="1149072"/>
          </a:xfrm>
          <a:prstGeom prst="rect">
            <a:avLst/>
          </a:prstGeom>
          <a:noFill/>
          <a:ln/>
        </p:spPr>
        <p:txBody>
          <a:bodyPr wrap="square" lIns="0" tIns="0" rIns="0" bIns="0" rtlCol="0" anchor="t"/>
          <a:lstStyle/>
          <a:p>
            <a:pPr marL="0" indent="0" algn="l">
              <a:lnSpc>
                <a:spcPts val="3000"/>
              </a:lnSpc>
              <a:buNone/>
            </a:pPr>
            <a:r>
              <a:rPr lang="en-US" sz="1850" dirty="0">
                <a:solidFill>
                  <a:srgbClr val="3B3535"/>
                </a:solidFill>
                <a:latin typeface="Roboto Light" pitchFamily="34" charset="0"/>
                <a:ea typeface="Roboto Light" pitchFamily="34" charset="-122"/>
                <a:cs typeface="Roboto Light" pitchFamily="34" charset="-120"/>
              </a:rPr>
              <a:t>Buds develop into new shoots or flowers. Hormones regulate bud development.</a:t>
            </a:r>
            <a:endParaRPr lang="en-US" sz="1850" dirty="0"/>
          </a:p>
        </p:txBody>
      </p:sp>
      <p:pic>
        <p:nvPicPr>
          <p:cNvPr id="13" name="Image 2" descr="preencoded.png"/>
          <p:cNvPicPr>
            <a:picLocks noChangeAspect="1"/>
          </p:cNvPicPr>
          <p:nvPr/>
        </p:nvPicPr>
        <p:blipFill>
          <a:blip r:embed="rId5"/>
          <a:stretch>
            <a:fillRect/>
          </a:stretch>
        </p:blipFill>
        <p:spPr>
          <a:xfrm>
            <a:off x="5048131" y="2439114"/>
            <a:ext cx="4534138" cy="4534138"/>
          </a:xfrm>
          <a:prstGeom prst="rect">
            <a:avLst/>
          </a:prstGeom>
        </p:spPr>
      </p:pic>
      <p:sp>
        <p:nvSpPr>
          <p:cNvPr id="14" name="Text 9"/>
          <p:cNvSpPr/>
          <p:nvPr/>
        </p:nvSpPr>
        <p:spPr>
          <a:xfrm>
            <a:off x="7770733" y="5957054"/>
            <a:ext cx="179546" cy="478631"/>
          </a:xfrm>
          <a:prstGeom prst="rect">
            <a:avLst/>
          </a:prstGeom>
          <a:noFill/>
          <a:ln/>
        </p:spPr>
        <p:txBody>
          <a:bodyPr wrap="none" lIns="0" tIns="0" rIns="0" bIns="0" rtlCol="0" anchor="t"/>
          <a:lstStyle/>
          <a:p>
            <a:pPr marL="0" indent="0">
              <a:lnSpc>
                <a:spcPts val="3750"/>
              </a:lnSpc>
              <a:buNone/>
            </a:pPr>
            <a:r>
              <a:rPr lang="en-US" sz="2350" dirty="0">
                <a:solidFill>
                  <a:srgbClr val="3B3535"/>
                </a:solidFill>
                <a:latin typeface="Red Hat Text" pitchFamily="34" charset="0"/>
                <a:ea typeface="Red Hat Text" pitchFamily="34" charset="-122"/>
                <a:cs typeface="Red Hat Text" pitchFamily="34" charset="-120"/>
              </a:rPr>
              <a:t>3</a:t>
            </a:r>
            <a:endParaRPr lang="en-US" sz="2350" dirty="0"/>
          </a:p>
        </p:txBody>
      </p:sp>
      <p:sp>
        <p:nvSpPr>
          <p:cNvPr id="15" name="Прямоугольник 14">
            <a:extLst>
              <a:ext uri="{FF2B5EF4-FFF2-40B4-BE49-F238E27FC236}">
                <a16:creationId xmlns:a16="http://schemas.microsoft.com/office/drawing/2014/main" id="{1287F0F0-547F-87BF-3877-8DEA2AC1B98F}"/>
              </a:ext>
            </a:extLst>
          </p:cNvPr>
          <p:cNvSpPr/>
          <p:nvPr/>
        </p:nvSpPr>
        <p:spPr>
          <a:xfrm>
            <a:off x="12757428" y="7546658"/>
            <a:ext cx="1762298" cy="5982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37724" y="1482447"/>
            <a:ext cx="5632490" cy="704017"/>
          </a:xfrm>
          <a:prstGeom prst="rect">
            <a:avLst/>
          </a:prstGeom>
          <a:noFill/>
          <a:ln/>
        </p:spPr>
        <p:txBody>
          <a:bodyPr wrap="none" lIns="0" tIns="0" rIns="0" bIns="0" rtlCol="0" anchor="t"/>
          <a:lstStyle/>
          <a:p>
            <a:pPr marL="0" indent="0">
              <a:lnSpc>
                <a:spcPts val="5500"/>
              </a:lnSpc>
              <a:buNone/>
            </a:pPr>
            <a:r>
              <a:rPr lang="en-US" sz="4400" dirty="0">
                <a:solidFill>
                  <a:srgbClr val="1F1E1E"/>
                </a:solidFill>
                <a:latin typeface="Red Hat Text" pitchFamily="34" charset="0"/>
                <a:ea typeface="Red Hat Text" pitchFamily="34" charset="-122"/>
                <a:cs typeface="Red Hat Text" pitchFamily="34" charset="-120"/>
              </a:rPr>
              <a:t>Specialised Shoots</a:t>
            </a:r>
            <a:endParaRPr lang="en-US" sz="4400" dirty="0"/>
          </a:p>
        </p:txBody>
      </p:sp>
      <p:pic>
        <p:nvPicPr>
          <p:cNvPr id="3" name="Image 0" descr="preencoded.png"/>
          <p:cNvPicPr>
            <a:picLocks noChangeAspect="1"/>
          </p:cNvPicPr>
          <p:nvPr/>
        </p:nvPicPr>
        <p:blipFill>
          <a:blip r:embed="rId3"/>
          <a:stretch>
            <a:fillRect/>
          </a:stretch>
        </p:blipFill>
        <p:spPr>
          <a:xfrm>
            <a:off x="837724" y="2665214"/>
            <a:ext cx="4078962" cy="2520910"/>
          </a:xfrm>
          <a:prstGeom prst="rect">
            <a:avLst/>
          </a:prstGeom>
        </p:spPr>
      </p:pic>
      <p:sp>
        <p:nvSpPr>
          <p:cNvPr id="4" name="Text 1"/>
          <p:cNvSpPr/>
          <p:nvPr/>
        </p:nvSpPr>
        <p:spPr>
          <a:xfrm>
            <a:off x="837724" y="548532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3B3535"/>
                </a:solidFill>
                <a:latin typeface="Red Hat Text" pitchFamily="34" charset="0"/>
                <a:ea typeface="Red Hat Text" pitchFamily="34" charset="-122"/>
                <a:cs typeface="Red Hat Text" pitchFamily="34" charset="-120"/>
              </a:rPr>
              <a:t>Thorns</a:t>
            </a:r>
            <a:endParaRPr lang="en-US" sz="2200" dirty="0"/>
          </a:p>
        </p:txBody>
      </p:sp>
      <p:sp>
        <p:nvSpPr>
          <p:cNvPr id="5" name="Text 2"/>
          <p:cNvSpPr/>
          <p:nvPr/>
        </p:nvSpPr>
        <p:spPr>
          <a:xfrm>
            <a:off x="837724" y="5980867"/>
            <a:ext cx="4078962" cy="766048"/>
          </a:xfrm>
          <a:prstGeom prst="rect">
            <a:avLst/>
          </a:prstGeom>
          <a:noFill/>
          <a:ln/>
        </p:spPr>
        <p:txBody>
          <a:bodyPr wrap="square" lIns="0" tIns="0" rIns="0" bIns="0" rtlCol="0" anchor="t"/>
          <a:lstStyle/>
          <a:p>
            <a:pPr marL="0" indent="0" algn="l">
              <a:lnSpc>
                <a:spcPts val="3000"/>
              </a:lnSpc>
              <a:buNone/>
            </a:pPr>
            <a:r>
              <a:rPr lang="en-US" sz="1850" dirty="0">
                <a:solidFill>
                  <a:srgbClr val="3B3535"/>
                </a:solidFill>
                <a:latin typeface="Roboto Light" pitchFamily="34" charset="0"/>
                <a:ea typeface="Roboto Light" pitchFamily="34" charset="-122"/>
                <a:cs typeface="Roboto Light" pitchFamily="34" charset="-120"/>
              </a:rPr>
              <a:t>Modified branches providing protection from herbivores.</a:t>
            </a:r>
            <a:endParaRPr lang="en-US" sz="1850" dirty="0"/>
          </a:p>
        </p:txBody>
      </p:sp>
      <p:pic>
        <p:nvPicPr>
          <p:cNvPr id="6" name="Image 1" descr="preencoded.png"/>
          <p:cNvPicPr>
            <a:picLocks noChangeAspect="1"/>
          </p:cNvPicPr>
          <p:nvPr/>
        </p:nvPicPr>
        <p:blipFill>
          <a:blip r:embed="rId4"/>
          <a:stretch>
            <a:fillRect/>
          </a:stretch>
        </p:blipFill>
        <p:spPr>
          <a:xfrm>
            <a:off x="5275659" y="2665214"/>
            <a:ext cx="4078962" cy="2520910"/>
          </a:xfrm>
          <a:prstGeom prst="rect">
            <a:avLst/>
          </a:prstGeom>
        </p:spPr>
      </p:pic>
      <p:sp>
        <p:nvSpPr>
          <p:cNvPr id="7" name="Text 3"/>
          <p:cNvSpPr/>
          <p:nvPr/>
        </p:nvSpPr>
        <p:spPr>
          <a:xfrm>
            <a:off x="5275659" y="548532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3B3535"/>
                </a:solidFill>
                <a:latin typeface="Red Hat Text" pitchFamily="34" charset="0"/>
                <a:ea typeface="Red Hat Text" pitchFamily="34" charset="-122"/>
                <a:cs typeface="Red Hat Text" pitchFamily="34" charset="-120"/>
              </a:rPr>
              <a:t>Spines</a:t>
            </a:r>
            <a:endParaRPr lang="en-US" sz="2200" dirty="0"/>
          </a:p>
        </p:txBody>
      </p:sp>
      <p:sp>
        <p:nvSpPr>
          <p:cNvPr id="8" name="Text 4"/>
          <p:cNvSpPr/>
          <p:nvPr/>
        </p:nvSpPr>
        <p:spPr>
          <a:xfrm>
            <a:off x="5275659" y="5980867"/>
            <a:ext cx="4078962" cy="766048"/>
          </a:xfrm>
          <a:prstGeom prst="rect">
            <a:avLst/>
          </a:prstGeom>
          <a:noFill/>
          <a:ln/>
        </p:spPr>
        <p:txBody>
          <a:bodyPr wrap="square" lIns="0" tIns="0" rIns="0" bIns="0" rtlCol="0" anchor="t"/>
          <a:lstStyle/>
          <a:p>
            <a:pPr marL="0" indent="0" algn="l">
              <a:lnSpc>
                <a:spcPts val="3000"/>
              </a:lnSpc>
              <a:buNone/>
            </a:pPr>
            <a:r>
              <a:rPr lang="en-US" sz="1850" dirty="0">
                <a:solidFill>
                  <a:srgbClr val="3B3535"/>
                </a:solidFill>
                <a:latin typeface="Roboto Light" pitchFamily="34" charset="0"/>
                <a:ea typeface="Roboto Light" pitchFamily="34" charset="-122"/>
                <a:cs typeface="Roboto Light" pitchFamily="34" charset="-120"/>
              </a:rPr>
              <a:t>Modified leaves that reduce water loss and offer defence.</a:t>
            </a:r>
            <a:endParaRPr lang="en-US" sz="1850" dirty="0"/>
          </a:p>
        </p:txBody>
      </p:sp>
      <p:pic>
        <p:nvPicPr>
          <p:cNvPr id="9" name="Image 2" descr="preencoded.png"/>
          <p:cNvPicPr>
            <a:picLocks noChangeAspect="1"/>
          </p:cNvPicPr>
          <p:nvPr/>
        </p:nvPicPr>
        <p:blipFill>
          <a:blip r:embed="rId5"/>
          <a:stretch>
            <a:fillRect/>
          </a:stretch>
        </p:blipFill>
        <p:spPr>
          <a:xfrm>
            <a:off x="9713595" y="2665214"/>
            <a:ext cx="4079081" cy="2521029"/>
          </a:xfrm>
          <a:prstGeom prst="rect">
            <a:avLst/>
          </a:prstGeom>
        </p:spPr>
      </p:pic>
      <p:sp>
        <p:nvSpPr>
          <p:cNvPr id="10" name="Text 5"/>
          <p:cNvSpPr/>
          <p:nvPr/>
        </p:nvSpPr>
        <p:spPr>
          <a:xfrm>
            <a:off x="9713595" y="548544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3B3535"/>
                </a:solidFill>
                <a:latin typeface="Red Hat Text" pitchFamily="34" charset="0"/>
                <a:ea typeface="Red Hat Text" pitchFamily="34" charset="-122"/>
                <a:cs typeface="Red Hat Text" pitchFamily="34" charset="-120"/>
              </a:rPr>
              <a:t>Cladodes</a:t>
            </a:r>
            <a:endParaRPr lang="en-US" sz="2200" dirty="0"/>
          </a:p>
        </p:txBody>
      </p:sp>
      <p:sp>
        <p:nvSpPr>
          <p:cNvPr id="11" name="Text 6"/>
          <p:cNvSpPr/>
          <p:nvPr/>
        </p:nvSpPr>
        <p:spPr>
          <a:xfrm>
            <a:off x="9713595" y="5980986"/>
            <a:ext cx="4079081" cy="766048"/>
          </a:xfrm>
          <a:prstGeom prst="rect">
            <a:avLst/>
          </a:prstGeom>
          <a:noFill/>
          <a:ln/>
        </p:spPr>
        <p:txBody>
          <a:bodyPr wrap="square" lIns="0" tIns="0" rIns="0" bIns="0" rtlCol="0" anchor="t"/>
          <a:lstStyle/>
          <a:p>
            <a:pPr marL="0" indent="0" algn="l">
              <a:lnSpc>
                <a:spcPts val="3000"/>
              </a:lnSpc>
              <a:buNone/>
            </a:pPr>
            <a:r>
              <a:rPr lang="en-US" sz="1850" dirty="0">
                <a:solidFill>
                  <a:srgbClr val="3B3535"/>
                </a:solidFill>
                <a:latin typeface="Roboto Light" pitchFamily="34" charset="0"/>
                <a:ea typeface="Roboto Light" pitchFamily="34" charset="-122"/>
                <a:cs typeface="Roboto Light" pitchFamily="34" charset="-120"/>
              </a:rPr>
              <a:t>Flattened stems that perform photosynthesis in place of leaves.</a:t>
            </a:r>
            <a:endParaRPr lang="en-US" sz="1850" dirty="0"/>
          </a:p>
        </p:txBody>
      </p:sp>
      <p:sp>
        <p:nvSpPr>
          <p:cNvPr id="12" name="Прямоугольник 11">
            <a:extLst>
              <a:ext uri="{FF2B5EF4-FFF2-40B4-BE49-F238E27FC236}">
                <a16:creationId xmlns:a16="http://schemas.microsoft.com/office/drawing/2014/main" id="{959C8D82-BBDA-CA93-C4F0-F35AED339DF1}"/>
              </a:ext>
            </a:extLst>
          </p:cNvPr>
          <p:cNvSpPr/>
          <p:nvPr/>
        </p:nvSpPr>
        <p:spPr>
          <a:xfrm>
            <a:off x="12740131" y="7541777"/>
            <a:ext cx="1762298" cy="5982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37724" y="2294215"/>
            <a:ext cx="7958138" cy="704017"/>
          </a:xfrm>
          <a:prstGeom prst="rect">
            <a:avLst/>
          </a:prstGeom>
          <a:noFill/>
          <a:ln/>
        </p:spPr>
        <p:txBody>
          <a:bodyPr wrap="none" lIns="0" tIns="0" rIns="0" bIns="0" rtlCol="0" anchor="t"/>
          <a:lstStyle/>
          <a:p>
            <a:pPr marL="0" indent="0">
              <a:lnSpc>
                <a:spcPts val="5500"/>
              </a:lnSpc>
              <a:buNone/>
            </a:pPr>
            <a:r>
              <a:rPr lang="en-US" sz="4400" dirty="0">
                <a:solidFill>
                  <a:srgbClr val="1F1E1E"/>
                </a:solidFill>
                <a:latin typeface="Times New Roman" panose="02020603050405020304" pitchFamily="18" charset="0"/>
                <a:ea typeface="Red Hat Text" pitchFamily="34" charset="-122"/>
                <a:cs typeface="Times New Roman" panose="02020603050405020304" pitchFamily="18" charset="0"/>
              </a:rPr>
              <a:t>Introduction: The Shoot System</a:t>
            </a:r>
            <a:endParaRPr lang="en-US" sz="4400" dirty="0">
              <a:latin typeface="Times New Roman" panose="02020603050405020304" pitchFamily="18" charset="0"/>
              <a:cs typeface="Times New Roman" panose="02020603050405020304" pitchFamily="18" charset="0"/>
            </a:endParaRPr>
          </a:p>
        </p:txBody>
      </p:sp>
      <p:sp>
        <p:nvSpPr>
          <p:cNvPr id="3" name="Text 1"/>
          <p:cNvSpPr/>
          <p:nvPr/>
        </p:nvSpPr>
        <p:spPr>
          <a:xfrm>
            <a:off x="665018" y="3596521"/>
            <a:ext cx="2816185" cy="351949"/>
          </a:xfrm>
          <a:prstGeom prst="rect">
            <a:avLst/>
          </a:prstGeom>
          <a:noFill/>
          <a:ln/>
        </p:spPr>
        <p:txBody>
          <a:bodyPr wrap="none" lIns="0" tIns="0" rIns="0" bIns="0" rtlCol="0" anchor="t"/>
          <a:lstStyle/>
          <a:p>
            <a:pPr marL="0" indent="0">
              <a:lnSpc>
                <a:spcPts val="2750"/>
              </a:lnSpc>
              <a:buNone/>
            </a:pPr>
            <a:r>
              <a:rPr lang="en-US" sz="3200" dirty="0">
                <a:solidFill>
                  <a:srgbClr val="1F1E1E"/>
                </a:solidFill>
                <a:latin typeface="Times New Roman" panose="02020603050405020304" pitchFamily="18" charset="0"/>
                <a:ea typeface="Red Hat Text" pitchFamily="34" charset="-122"/>
                <a:cs typeface="Times New Roman" panose="02020603050405020304" pitchFamily="18" charset="0"/>
              </a:rPr>
              <a:t>Definition</a:t>
            </a:r>
            <a:endParaRPr lang="en-US" sz="3200" dirty="0">
              <a:latin typeface="Times New Roman" panose="02020603050405020304" pitchFamily="18" charset="0"/>
              <a:cs typeface="Times New Roman" panose="02020603050405020304" pitchFamily="18" charset="0"/>
            </a:endParaRPr>
          </a:p>
        </p:txBody>
      </p:sp>
      <p:sp>
        <p:nvSpPr>
          <p:cNvPr id="4" name="Text 2"/>
          <p:cNvSpPr/>
          <p:nvPr/>
        </p:nvSpPr>
        <p:spPr>
          <a:xfrm>
            <a:off x="665018" y="4187784"/>
            <a:ext cx="4101292" cy="2811531"/>
          </a:xfrm>
          <a:prstGeom prst="rect">
            <a:avLst/>
          </a:prstGeom>
          <a:noFill/>
          <a:ln/>
        </p:spPr>
        <p:txBody>
          <a:bodyPr wrap="square" lIns="0" tIns="0" rIns="0" bIns="0" rtlCol="0" anchor="t"/>
          <a:lstStyle/>
          <a:p>
            <a:pPr marL="0" indent="0">
              <a:lnSpc>
                <a:spcPts val="3000"/>
              </a:lnSpc>
              <a:buNone/>
            </a:pPr>
            <a:r>
              <a:rPr lang="en-US" sz="3200" dirty="0">
                <a:latin typeface="Times New Roman" panose="02020603050405020304" pitchFamily="18" charset="0"/>
                <a:ea typeface="Roboto Light" pitchFamily="34" charset="-122"/>
                <a:cs typeface="Times New Roman" panose="02020603050405020304" pitchFamily="18" charset="0"/>
              </a:rPr>
              <a:t>The shoot system is the above-ground part of a plant. It includes stems, leaves, and reproductive structures.</a:t>
            </a:r>
            <a:endParaRPr lang="en-US" sz="3200" dirty="0">
              <a:latin typeface="Times New Roman" panose="02020603050405020304" pitchFamily="18" charset="0"/>
              <a:cs typeface="Times New Roman" panose="02020603050405020304" pitchFamily="18" charset="0"/>
            </a:endParaRPr>
          </a:p>
        </p:txBody>
      </p:sp>
      <p:sp>
        <p:nvSpPr>
          <p:cNvPr id="5" name="Text 3"/>
          <p:cNvSpPr/>
          <p:nvPr/>
        </p:nvSpPr>
        <p:spPr>
          <a:xfrm>
            <a:off x="5357813" y="3596521"/>
            <a:ext cx="2816185" cy="351949"/>
          </a:xfrm>
          <a:prstGeom prst="rect">
            <a:avLst/>
          </a:prstGeom>
          <a:noFill/>
          <a:ln/>
        </p:spPr>
        <p:txBody>
          <a:bodyPr wrap="none" lIns="0" tIns="0" rIns="0" bIns="0" rtlCol="0" anchor="t"/>
          <a:lstStyle/>
          <a:p>
            <a:pPr marL="0" indent="0">
              <a:lnSpc>
                <a:spcPts val="2750"/>
              </a:lnSpc>
              <a:buNone/>
            </a:pPr>
            <a:r>
              <a:rPr lang="en-US" sz="3200" dirty="0">
                <a:solidFill>
                  <a:srgbClr val="1F1E1E"/>
                </a:solidFill>
                <a:latin typeface="Times New Roman" panose="02020603050405020304" pitchFamily="18" charset="0"/>
                <a:ea typeface="Red Hat Text" pitchFamily="34" charset="-122"/>
                <a:cs typeface="Times New Roman" panose="02020603050405020304" pitchFamily="18" charset="0"/>
              </a:rPr>
              <a:t>Importance</a:t>
            </a:r>
            <a:endParaRPr lang="en-US" sz="3200" dirty="0">
              <a:latin typeface="Times New Roman" panose="02020603050405020304" pitchFamily="18" charset="0"/>
              <a:cs typeface="Times New Roman" panose="02020603050405020304" pitchFamily="18" charset="0"/>
            </a:endParaRPr>
          </a:p>
        </p:txBody>
      </p:sp>
      <p:sp>
        <p:nvSpPr>
          <p:cNvPr id="6" name="Text 4"/>
          <p:cNvSpPr/>
          <p:nvPr/>
        </p:nvSpPr>
        <p:spPr>
          <a:xfrm>
            <a:off x="5357813" y="4187785"/>
            <a:ext cx="3928586" cy="1532096"/>
          </a:xfrm>
          <a:prstGeom prst="rect">
            <a:avLst/>
          </a:prstGeom>
          <a:noFill/>
          <a:ln/>
        </p:spPr>
        <p:txBody>
          <a:bodyPr wrap="square" lIns="0" tIns="0" rIns="0" bIns="0" rtlCol="0" anchor="t"/>
          <a:lstStyle/>
          <a:p>
            <a:pPr marL="0" indent="0">
              <a:lnSpc>
                <a:spcPts val="3000"/>
              </a:lnSpc>
              <a:buNone/>
            </a:pPr>
            <a:r>
              <a:rPr lang="en-US" sz="3200" dirty="0">
                <a:solidFill>
                  <a:srgbClr val="3B3535"/>
                </a:solidFill>
                <a:latin typeface="Times New Roman" panose="02020603050405020304" pitchFamily="18" charset="0"/>
                <a:ea typeface="Roboto Light" pitchFamily="34" charset="-122"/>
                <a:cs typeface="Times New Roman" panose="02020603050405020304" pitchFamily="18" charset="0"/>
              </a:rPr>
              <a:t>It performs essential functions such as photosynthesis, transport, and reproduction. Shoots enable plants to thrive.</a:t>
            </a:r>
            <a:endParaRPr lang="en-US" sz="3200" dirty="0">
              <a:latin typeface="Times New Roman" panose="02020603050405020304" pitchFamily="18" charset="0"/>
              <a:cs typeface="Times New Roman" panose="02020603050405020304" pitchFamily="18" charset="0"/>
            </a:endParaRPr>
          </a:p>
        </p:txBody>
      </p:sp>
      <p:sp>
        <p:nvSpPr>
          <p:cNvPr id="7" name="Text 5"/>
          <p:cNvSpPr/>
          <p:nvPr/>
        </p:nvSpPr>
        <p:spPr>
          <a:xfrm>
            <a:off x="9877901" y="3596521"/>
            <a:ext cx="2816185" cy="351949"/>
          </a:xfrm>
          <a:prstGeom prst="rect">
            <a:avLst/>
          </a:prstGeom>
          <a:noFill/>
          <a:ln/>
        </p:spPr>
        <p:txBody>
          <a:bodyPr wrap="none" lIns="0" tIns="0" rIns="0" bIns="0" rtlCol="0" anchor="t"/>
          <a:lstStyle/>
          <a:p>
            <a:pPr marL="0" indent="0">
              <a:lnSpc>
                <a:spcPts val="2750"/>
              </a:lnSpc>
              <a:buNone/>
            </a:pPr>
            <a:r>
              <a:rPr lang="en-US" sz="2800" dirty="0">
                <a:solidFill>
                  <a:srgbClr val="1F1E1E"/>
                </a:solidFill>
                <a:latin typeface="Times New Roman" panose="02020603050405020304" pitchFamily="18" charset="0"/>
                <a:ea typeface="Red Hat Text" pitchFamily="34" charset="-122"/>
                <a:cs typeface="Times New Roman" panose="02020603050405020304" pitchFamily="18" charset="0"/>
              </a:rPr>
              <a:t>Overview</a:t>
            </a:r>
            <a:endParaRPr lang="en-US" sz="2800" dirty="0">
              <a:latin typeface="Times New Roman" panose="02020603050405020304" pitchFamily="18" charset="0"/>
              <a:cs typeface="Times New Roman" panose="02020603050405020304" pitchFamily="18" charset="0"/>
            </a:endParaRPr>
          </a:p>
        </p:txBody>
      </p:sp>
      <p:sp>
        <p:nvSpPr>
          <p:cNvPr id="8" name="Text 6"/>
          <p:cNvSpPr/>
          <p:nvPr/>
        </p:nvSpPr>
        <p:spPr>
          <a:xfrm>
            <a:off x="9877901" y="4187785"/>
            <a:ext cx="3928586" cy="1149072"/>
          </a:xfrm>
          <a:prstGeom prst="rect">
            <a:avLst/>
          </a:prstGeom>
          <a:noFill/>
          <a:ln/>
        </p:spPr>
        <p:txBody>
          <a:bodyPr wrap="square" lIns="0" tIns="0" rIns="0" bIns="0" rtlCol="0" anchor="t"/>
          <a:lstStyle/>
          <a:p>
            <a:pPr marL="0" indent="0">
              <a:lnSpc>
                <a:spcPts val="3000"/>
              </a:lnSpc>
              <a:buNone/>
            </a:pPr>
            <a:r>
              <a:rPr lang="en-US" sz="3200" dirty="0">
                <a:solidFill>
                  <a:srgbClr val="3B3535"/>
                </a:solidFill>
                <a:latin typeface="Times New Roman" panose="02020603050405020304" pitchFamily="18" charset="0"/>
                <a:ea typeface="Roboto Light" pitchFamily="34" charset="-122"/>
                <a:cs typeface="Times New Roman" panose="02020603050405020304" pitchFamily="18" charset="0"/>
              </a:rPr>
              <a:t>Understanding the shoot system is vital for comprehending plant biology and ecological interactions.</a:t>
            </a:r>
            <a:endParaRPr lang="en-US" sz="3200" dirty="0">
              <a:latin typeface="Times New Roman" panose="02020603050405020304" pitchFamily="18" charset="0"/>
              <a:cs typeface="Times New Roman" panose="02020603050405020304" pitchFamily="18" charset="0"/>
            </a:endParaRPr>
          </a:p>
        </p:txBody>
      </p:sp>
      <p:sp>
        <p:nvSpPr>
          <p:cNvPr id="9" name="Прямоугольник 8">
            <a:extLst>
              <a:ext uri="{FF2B5EF4-FFF2-40B4-BE49-F238E27FC236}">
                <a16:creationId xmlns:a16="http://schemas.microsoft.com/office/drawing/2014/main" id="{7398654C-1DB3-F23F-2DC2-F7F2017CB08D}"/>
              </a:ext>
            </a:extLst>
          </p:cNvPr>
          <p:cNvSpPr/>
          <p:nvPr/>
        </p:nvSpPr>
        <p:spPr>
          <a:xfrm>
            <a:off x="12792334" y="7655148"/>
            <a:ext cx="1721688" cy="4655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46138" y="598289"/>
            <a:ext cx="6403777" cy="638413"/>
          </a:xfrm>
          <a:prstGeom prst="rect">
            <a:avLst/>
          </a:prstGeom>
          <a:noFill/>
          <a:ln/>
        </p:spPr>
        <p:txBody>
          <a:bodyPr wrap="none" lIns="0" tIns="0" rIns="0" bIns="0" rtlCol="0" anchor="t"/>
          <a:lstStyle/>
          <a:p>
            <a:pPr marL="0" indent="0">
              <a:lnSpc>
                <a:spcPts val="5000"/>
              </a:lnSpc>
              <a:buNone/>
            </a:pPr>
            <a:r>
              <a:rPr lang="en-US" sz="4000" dirty="0">
                <a:solidFill>
                  <a:srgbClr val="1F1E1E"/>
                </a:solidFill>
                <a:latin typeface="Red Hat Text" pitchFamily="34" charset="0"/>
                <a:ea typeface="Red Hat Text" pitchFamily="34" charset="-122"/>
                <a:cs typeface="Red Hat Text" pitchFamily="34" charset="-120"/>
              </a:rPr>
              <a:t>Conclusion: Shoot Structure</a:t>
            </a:r>
            <a:endParaRPr lang="en-US" sz="4000" dirty="0"/>
          </a:p>
        </p:txBody>
      </p:sp>
      <p:sp>
        <p:nvSpPr>
          <p:cNvPr id="4" name="Text 1"/>
          <p:cNvSpPr/>
          <p:nvPr/>
        </p:nvSpPr>
        <p:spPr>
          <a:xfrm>
            <a:off x="6246138" y="1670685"/>
            <a:ext cx="3649504" cy="716280"/>
          </a:xfrm>
          <a:prstGeom prst="rect">
            <a:avLst/>
          </a:prstGeom>
          <a:noFill/>
          <a:ln/>
        </p:spPr>
        <p:txBody>
          <a:bodyPr wrap="none" lIns="0" tIns="0" rIns="0" bIns="0" rtlCol="0" anchor="t"/>
          <a:lstStyle/>
          <a:p>
            <a:pPr marL="0" indent="0" algn="ctr">
              <a:lnSpc>
                <a:spcPts val="5600"/>
              </a:lnSpc>
              <a:buNone/>
            </a:pPr>
            <a:r>
              <a:rPr lang="en-US" sz="5600" dirty="0">
                <a:solidFill>
                  <a:srgbClr val="3B3535"/>
                </a:solidFill>
                <a:latin typeface="Red Hat Text" pitchFamily="34" charset="0"/>
                <a:ea typeface="Red Hat Text" pitchFamily="34" charset="-122"/>
                <a:cs typeface="Red Hat Text" pitchFamily="34" charset="-120"/>
              </a:rPr>
              <a:t>4</a:t>
            </a:r>
            <a:endParaRPr lang="en-US" sz="5600" dirty="0"/>
          </a:p>
        </p:txBody>
      </p:sp>
      <p:sp>
        <p:nvSpPr>
          <p:cNvPr id="5" name="Text 2"/>
          <p:cNvSpPr/>
          <p:nvPr/>
        </p:nvSpPr>
        <p:spPr>
          <a:xfrm>
            <a:off x="6794063" y="2658189"/>
            <a:ext cx="2553653" cy="319207"/>
          </a:xfrm>
          <a:prstGeom prst="rect">
            <a:avLst/>
          </a:prstGeom>
          <a:noFill/>
          <a:ln/>
        </p:spPr>
        <p:txBody>
          <a:bodyPr wrap="none" lIns="0" tIns="0" rIns="0" bIns="0" rtlCol="0" anchor="t"/>
          <a:lstStyle/>
          <a:p>
            <a:pPr marL="0" indent="0" algn="ctr">
              <a:lnSpc>
                <a:spcPts val="2500"/>
              </a:lnSpc>
              <a:buNone/>
            </a:pPr>
            <a:r>
              <a:rPr lang="en-US" sz="2000" dirty="0">
                <a:solidFill>
                  <a:srgbClr val="3B3535"/>
                </a:solidFill>
                <a:latin typeface="Red Hat Text" pitchFamily="34" charset="0"/>
                <a:ea typeface="Red Hat Text" pitchFamily="34" charset="-122"/>
                <a:cs typeface="Red Hat Text" pitchFamily="34" charset="-120"/>
              </a:rPr>
              <a:t>Parts</a:t>
            </a:r>
            <a:endParaRPr lang="en-US" sz="2000" dirty="0"/>
          </a:p>
        </p:txBody>
      </p:sp>
      <p:sp>
        <p:nvSpPr>
          <p:cNvPr id="6" name="Text 3"/>
          <p:cNvSpPr/>
          <p:nvPr/>
        </p:nvSpPr>
        <p:spPr>
          <a:xfrm>
            <a:off x="6246138" y="3107531"/>
            <a:ext cx="3649504" cy="694373"/>
          </a:xfrm>
          <a:prstGeom prst="rect">
            <a:avLst/>
          </a:prstGeom>
          <a:noFill/>
          <a:ln/>
        </p:spPr>
        <p:txBody>
          <a:bodyPr wrap="square" lIns="0" tIns="0" rIns="0" bIns="0" rtlCol="0" anchor="t"/>
          <a:lstStyle/>
          <a:p>
            <a:pPr marL="0" indent="0" algn="ctr">
              <a:lnSpc>
                <a:spcPts val="2700"/>
              </a:lnSpc>
              <a:buNone/>
            </a:pPr>
            <a:r>
              <a:rPr lang="en-US" sz="1700" dirty="0">
                <a:solidFill>
                  <a:srgbClr val="3B3535"/>
                </a:solidFill>
                <a:latin typeface="Roboto Light" pitchFamily="34" charset="0"/>
                <a:ea typeface="Roboto Light" pitchFamily="34" charset="-122"/>
                <a:cs typeface="Roboto Light" pitchFamily="34" charset="-120"/>
              </a:rPr>
              <a:t>The shoot system comprises stems, leaves, and buds.</a:t>
            </a:r>
            <a:endParaRPr lang="en-US" sz="1700" dirty="0"/>
          </a:p>
        </p:txBody>
      </p:sp>
      <p:sp>
        <p:nvSpPr>
          <p:cNvPr id="7" name="Text 4"/>
          <p:cNvSpPr/>
          <p:nvPr/>
        </p:nvSpPr>
        <p:spPr>
          <a:xfrm>
            <a:off x="10221158" y="1670685"/>
            <a:ext cx="3649504" cy="716280"/>
          </a:xfrm>
          <a:prstGeom prst="rect">
            <a:avLst/>
          </a:prstGeom>
          <a:noFill/>
          <a:ln/>
        </p:spPr>
        <p:txBody>
          <a:bodyPr wrap="none" lIns="0" tIns="0" rIns="0" bIns="0" rtlCol="0" anchor="t"/>
          <a:lstStyle/>
          <a:p>
            <a:pPr marL="0" indent="0" algn="ctr">
              <a:lnSpc>
                <a:spcPts val="5600"/>
              </a:lnSpc>
              <a:buNone/>
            </a:pPr>
            <a:r>
              <a:rPr lang="en-US" sz="5600" dirty="0">
                <a:solidFill>
                  <a:srgbClr val="3B3535"/>
                </a:solidFill>
                <a:latin typeface="Red Hat Text" pitchFamily="34" charset="0"/>
                <a:ea typeface="Red Hat Text" pitchFamily="34" charset="-122"/>
                <a:cs typeface="Red Hat Text" pitchFamily="34" charset="-120"/>
              </a:rPr>
              <a:t>3</a:t>
            </a:r>
            <a:endParaRPr lang="en-US" sz="5600" dirty="0"/>
          </a:p>
        </p:txBody>
      </p:sp>
      <p:sp>
        <p:nvSpPr>
          <p:cNvPr id="8" name="Text 5"/>
          <p:cNvSpPr/>
          <p:nvPr/>
        </p:nvSpPr>
        <p:spPr>
          <a:xfrm>
            <a:off x="10769084" y="2658189"/>
            <a:ext cx="2553653" cy="319207"/>
          </a:xfrm>
          <a:prstGeom prst="rect">
            <a:avLst/>
          </a:prstGeom>
          <a:noFill/>
          <a:ln/>
        </p:spPr>
        <p:txBody>
          <a:bodyPr wrap="none" lIns="0" tIns="0" rIns="0" bIns="0" rtlCol="0" anchor="t"/>
          <a:lstStyle/>
          <a:p>
            <a:pPr marL="0" indent="0" algn="ctr">
              <a:lnSpc>
                <a:spcPts val="2500"/>
              </a:lnSpc>
              <a:buNone/>
            </a:pPr>
            <a:r>
              <a:rPr lang="en-US" sz="2000" dirty="0">
                <a:solidFill>
                  <a:srgbClr val="3B3535"/>
                </a:solidFill>
                <a:latin typeface="Red Hat Text" pitchFamily="34" charset="0"/>
                <a:ea typeface="Red Hat Text" pitchFamily="34" charset="-122"/>
                <a:cs typeface="Red Hat Text" pitchFamily="34" charset="-120"/>
              </a:rPr>
              <a:t>Functions</a:t>
            </a:r>
            <a:endParaRPr lang="en-US" sz="2000" dirty="0"/>
          </a:p>
        </p:txBody>
      </p:sp>
      <p:sp>
        <p:nvSpPr>
          <p:cNvPr id="9" name="Text 6"/>
          <p:cNvSpPr/>
          <p:nvPr/>
        </p:nvSpPr>
        <p:spPr>
          <a:xfrm>
            <a:off x="10221158" y="3107531"/>
            <a:ext cx="3649504" cy="694373"/>
          </a:xfrm>
          <a:prstGeom prst="rect">
            <a:avLst/>
          </a:prstGeom>
          <a:noFill/>
          <a:ln/>
        </p:spPr>
        <p:txBody>
          <a:bodyPr wrap="square" lIns="0" tIns="0" rIns="0" bIns="0" rtlCol="0" anchor="t"/>
          <a:lstStyle/>
          <a:p>
            <a:pPr marL="0" indent="0" algn="ctr">
              <a:lnSpc>
                <a:spcPts val="2700"/>
              </a:lnSpc>
              <a:buNone/>
            </a:pPr>
            <a:r>
              <a:rPr lang="en-US" sz="1700" dirty="0">
                <a:solidFill>
                  <a:srgbClr val="3B3535"/>
                </a:solidFill>
                <a:latin typeface="Roboto Light" pitchFamily="34" charset="0"/>
                <a:ea typeface="Roboto Light" pitchFamily="34" charset="-122"/>
                <a:cs typeface="Roboto Light" pitchFamily="34" charset="-120"/>
              </a:rPr>
              <a:t>Support, transport, and photosynthesis are vital functions.</a:t>
            </a:r>
            <a:endParaRPr lang="en-US" sz="1700" dirty="0"/>
          </a:p>
        </p:txBody>
      </p:sp>
      <p:sp>
        <p:nvSpPr>
          <p:cNvPr id="10" name="Text 7"/>
          <p:cNvSpPr/>
          <p:nvPr/>
        </p:nvSpPr>
        <p:spPr>
          <a:xfrm>
            <a:off x="8233648" y="4561523"/>
            <a:ext cx="3649504" cy="716280"/>
          </a:xfrm>
          <a:prstGeom prst="rect">
            <a:avLst/>
          </a:prstGeom>
          <a:noFill/>
          <a:ln/>
        </p:spPr>
        <p:txBody>
          <a:bodyPr wrap="none" lIns="0" tIns="0" rIns="0" bIns="0" rtlCol="0" anchor="t"/>
          <a:lstStyle/>
          <a:p>
            <a:pPr marL="0" indent="0" algn="ctr">
              <a:lnSpc>
                <a:spcPts val="5600"/>
              </a:lnSpc>
              <a:buNone/>
            </a:pPr>
            <a:r>
              <a:rPr lang="en-US" sz="5600" dirty="0">
                <a:solidFill>
                  <a:srgbClr val="3B3535"/>
                </a:solidFill>
                <a:latin typeface="Red Hat Text" pitchFamily="34" charset="0"/>
                <a:ea typeface="Red Hat Text" pitchFamily="34" charset="-122"/>
                <a:cs typeface="Red Hat Text" pitchFamily="34" charset="-120"/>
              </a:rPr>
              <a:t>∞</a:t>
            </a:r>
            <a:endParaRPr lang="en-US" sz="5600" dirty="0"/>
          </a:p>
        </p:txBody>
      </p:sp>
      <p:sp>
        <p:nvSpPr>
          <p:cNvPr id="11" name="Text 8"/>
          <p:cNvSpPr/>
          <p:nvPr/>
        </p:nvSpPr>
        <p:spPr>
          <a:xfrm>
            <a:off x="8781574" y="5549027"/>
            <a:ext cx="2553653" cy="319207"/>
          </a:xfrm>
          <a:prstGeom prst="rect">
            <a:avLst/>
          </a:prstGeom>
          <a:noFill/>
          <a:ln/>
        </p:spPr>
        <p:txBody>
          <a:bodyPr wrap="none" lIns="0" tIns="0" rIns="0" bIns="0" rtlCol="0" anchor="t"/>
          <a:lstStyle/>
          <a:p>
            <a:pPr marL="0" indent="0" algn="ctr">
              <a:lnSpc>
                <a:spcPts val="2500"/>
              </a:lnSpc>
              <a:buNone/>
            </a:pPr>
            <a:r>
              <a:rPr lang="en-US" sz="2000" dirty="0">
                <a:solidFill>
                  <a:srgbClr val="3B3535"/>
                </a:solidFill>
                <a:latin typeface="Red Hat Text" pitchFamily="34" charset="0"/>
                <a:ea typeface="Red Hat Text" pitchFamily="34" charset="-122"/>
                <a:cs typeface="Red Hat Text" pitchFamily="34" charset="-120"/>
              </a:rPr>
              <a:t>Adaptation</a:t>
            </a:r>
            <a:endParaRPr lang="en-US" sz="2000" dirty="0"/>
          </a:p>
        </p:txBody>
      </p:sp>
      <p:sp>
        <p:nvSpPr>
          <p:cNvPr id="12" name="Text 9"/>
          <p:cNvSpPr/>
          <p:nvPr/>
        </p:nvSpPr>
        <p:spPr>
          <a:xfrm>
            <a:off x="8233648" y="5998369"/>
            <a:ext cx="3649504" cy="694373"/>
          </a:xfrm>
          <a:prstGeom prst="rect">
            <a:avLst/>
          </a:prstGeom>
          <a:noFill/>
          <a:ln/>
        </p:spPr>
        <p:txBody>
          <a:bodyPr wrap="square" lIns="0" tIns="0" rIns="0" bIns="0" rtlCol="0" anchor="t"/>
          <a:lstStyle/>
          <a:p>
            <a:pPr marL="0" indent="0" algn="ctr">
              <a:lnSpc>
                <a:spcPts val="2700"/>
              </a:lnSpc>
              <a:buNone/>
            </a:pPr>
            <a:r>
              <a:rPr lang="en-US" sz="1700" dirty="0">
                <a:solidFill>
                  <a:srgbClr val="3B3535"/>
                </a:solidFill>
                <a:latin typeface="Roboto Light" pitchFamily="34" charset="0"/>
                <a:ea typeface="Roboto Light" pitchFamily="34" charset="-122"/>
                <a:cs typeface="Roboto Light" pitchFamily="34" charset="-120"/>
              </a:rPr>
              <a:t>Shoots show varied adaptations to diverse environments.</a:t>
            </a:r>
            <a:endParaRPr lang="en-US" sz="1700" dirty="0"/>
          </a:p>
        </p:txBody>
      </p:sp>
      <p:sp>
        <p:nvSpPr>
          <p:cNvPr id="13" name="Text 10"/>
          <p:cNvSpPr/>
          <p:nvPr/>
        </p:nvSpPr>
        <p:spPr>
          <a:xfrm>
            <a:off x="6246138" y="6936938"/>
            <a:ext cx="7624524" cy="694373"/>
          </a:xfrm>
          <a:prstGeom prst="rect">
            <a:avLst/>
          </a:prstGeom>
          <a:noFill/>
          <a:ln/>
        </p:spPr>
        <p:txBody>
          <a:bodyPr wrap="square" lIns="0" tIns="0" rIns="0" bIns="0" rtlCol="0" anchor="t"/>
          <a:lstStyle/>
          <a:p>
            <a:pPr marL="0" indent="0">
              <a:lnSpc>
                <a:spcPts val="2700"/>
              </a:lnSpc>
              <a:buNone/>
            </a:pPr>
            <a:r>
              <a:rPr lang="en-US" sz="1700" dirty="0">
                <a:solidFill>
                  <a:srgbClr val="3B3535"/>
                </a:solidFill>
                <a:latin typeface="Roboto Light" pitchFamily="34" charset="0"/>
                <a:ea typeface="Roboto Light" pitchFamily="34" charset="-122"/>
                <a:cs typeface="Roboto Light" pitchFamily="34" charset="-120"/>
              </a:rPr>
              <a:t>Understanding the structure of the shoot system enhances our appreciation of plant biology. It highlights its ecological significance.</a:t>
            </a:r>
            <a:endParaRPr lang="en-US" sz="1700" dirty="0"/>
          </a:p>
        </p:txBody>
      </p:sp>
      <p:sp>
        <p:nvSpPr>
          <p:cNvPr id="14" name="Прямоугольник 13">
            <a:extLst>
              <a:ext uri="{FF2B5EF4-FFF2-40B4-BE49-F238E27FC236}">
                <a16:creationId xmlns:a16="http://schemas.microsoft.com/office/drawing/2014/main" id="{5DC64765-05FE-ACD3-2B73-1958607F72D1}"/>
              </a:ext>
            </a:extLst>
          </p:cNvPr>
          <p:cNvSpPr/>
          <p:nvPr/>
        </p:nvSpPr>
        <p:spPr>
          <a:xfrm>
            <a:off x="12868102" y="7531786"/>
            <a:ext cx="1762298" cy="5982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193E75C1-95F2-C4DF-C8DD-1928BC813B7F}"/>
              </a:ext>
            </a:extLst>
          </p:cNvPr>
          <p:cNvPicPr>
            <a:picLocks noChangeAspect="1"/>
          </p:cNvPicPr>
          <p:nvPr/>
        </p:nvPicPr>
        <p:blipFill>
          <a:blip r:embed="rId2"/>
          <a:srcRect l="16266" t="16023" r="19206" b="19659"/>
          <a:stretch/>
        </p:blipFill>
        <p:spPr>
          <a:xfrm>
            <a:off x="1025725" y="581890"/>
            <a:ext cx="13272166" cy="7437668"/>
          </a:xfrm>
          <a:prstGeom prst="rect">
            <a:avLst/>
          </a:prstGeom>
        </p:spPr>
      </p:pic>
    </p:spTree>
    <p:extLst>
      <p:ext uri="{BB962C8B-B14F-4D97-AF65-F5344CB8AC3E}">
        <p14:creationId xmlns:p14="http://schemas.microsoft.com/office/powerpoint/2010/main" val="3337679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1A84B51-08EC-1F01-B5CF-09995A00536D}"/>
              </a:ext>
            </a:extLst>
          </p:cNvPr>
          <p:cNvPicPr>
            <a:picLocks noChangeAspect="1"/>
          </p:cNvPicPr>
          <p:nvPr/>
        </p:nvPicPr>
        <p:blipFill>
          <a:blip r:embed="rId2"/>
          <a:srcRect l="20611" t="28296" r="16650" b="21704"/>
          <a:stretch/>
        </p:blipFill>
        <p:spPr>
          <a:xfrm>
            <a:off x="1248533" y="1396537"/>
            <a:ext cx="12133333" cy="5436525"/>
          </a:xfrm>
          <a:prstGeom prst="rect">
            <a:avLst/>
          </a:prstGeom>
        </p:spPr>
      </p:pic>
      <p:sp>
        <p:nvSpPr>
          <p:cNvPr id="4" name="Прямоугольник 3">
            <a:extLst>
              <a:ext uri="{FF2B5EF4-FFF2-40B4-BE49-F238E27FC236}">
                <a16:creationId xmlns:a16="http://schemas.microsoft.com/office/drawing/2014/main" id="{BD7D2FE4-A645-C2C4-D0F9-5A7F44D3730C}"/>
              </a:ext>
            </a:extLst>
          </p:cNvPr>
          <p:cNvSpPr/>
          <p:nvPr/>
        </p:nvSpPr>
        <p:spPr>
          <a:xfrm>
            <a:off x="12818225" y="7714211"/>
            <a:ext cx="1695797" cy="3990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18001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575679"/>
          </a:xfrm>
          <a:prstGeom prst="rect">
            <a:avLst/>
          </a:prstGeom>
        </p:spPr>
      </p:pic>
      <p:sp>
        <p:nvSpPr>
          <p:cNvPr id="3" name="Text 0"/>
          <p:cNvSpPr/>
          <p:nvPr/>
        </p:nvSpPr>
        <p:spPr>
          <a:xfrm>
            <a:off x="721162" y="3142298"/>
            <a:ext cx="4848463" cy="606028"/>
          </a:xfrm>
          <a:prstGeom prst="rect">
            <a:avLst/>
          </a:prstGeom>
          <a:noFill/>
          <a:ln/>
        </p:spPr>
        <p:txBody>
          <a:bodyPr wrap="none" lIns="0" tIns="0" rIns="0" bIns="0" rtlCol="0" anchor="t"/>
          <a:lstStyle/>
          <a:p>
            <a:pPr marL="0" indent="0">
              <a:lnSpc>
                <a:spcPts val="4750"/>
              </a:lnSpc>
              <a:buNone/>
            </a:pPr>
            <a:r>
              <a:rPr lang="en-US" sz="3800" dirty="0">
                <a:solidFill>
                  <a:srgbClr val="1F1E1E"/>
                </a:solidFill>
                <a:latin typeface="Red Hat Text" pitchFamily="34" charset="0"/>
                <a:ea typeface="Red Hat Text" pitchFamily="34" charset="-122"/>
                <a:cs typeface="Red Hat Text" pitchFamily="34" charset="-120"/>
              </a:rPr>
              <a:t>Branching Patterns</a:t>
            </a:r>
            <a:endParaRPr lang="en-US" sz="3800" dirty="0"/>
          </a:p>
        </p:txBody>
      </p:sp>
      <p:sp>
        <p:nvSpPr>
          <p:cNvPr id="4" name="Shape 1"/>
          <p:cNvSpPr/>
          <p:nvPr/>
        </p:nvSpPr>
        <p:spPr>
          <a:xfrm>
            <a:off x="7303770" y="4057412"/>
            <a:ext cx="22860" cy="3605808"/>
          </a:xfrm>
          <a:prstGeom prst="roundRect">
            <a:avLst>
              <a:gd name="adj" fmla="val 135211"/>
            </a:avLst>
          </a:prstGeom>
          <a:solidFill>
            <a:srgbClr val="D9CECE"/>
          </a:solidFill>
          <a:ln/>
        </p:spPr>
        <p:txBody>
          <a:bodyPr/>
          <a:lstStyle/>
          <a:p>
            <a:endParaRPr lang="ru-RU"/>
          </a:p>
        </p:txBody>
      </p:sp>
      <p:sp>
        <p:nvSpPr>
          <p:cNvPr id="5" name="Shape 2"/>
          <p:cNvSpPr/>
          <p:nvPr/>
        </p:nvSpPr>
        <p:spPr>
          <a:xfrm>
            <a:off x="6385084" y="4509611"/>
            <a:ext cx="721162" cy="22860"/>
          </a:xfrm>
          <a:prstGeom prst="roundRect">
            <a:avLst>
              <a:gd name="adj" fmla="val 135211"/>
            </a:avLst>
          </a:prstGeom>
          <a:solidFill>
            <a:srgbClr val="D9CECE"/>
          </a:solidFill>
          <a:ln/>
        </p:spPr>
        <p:txBody>
          <a:bodyPr/>
          <a:lstStyle/>
          <a:p>
            <a:endParaRPr lang="ru-RU"/>
          </a:p>
        </p:txBody>
      </p:sp>
      <p:sp>
        <p:nvSpPr>
          <p:cNvPr id="6" name="Shape 3"/>
          <p:cNvSpPr/>
          <p:nvPr/>
        </p:nvSpPr>
        <p:spPr>
          <a:xfrm>
            <a:off x="7083385" y="4289227"/>
            <a:ext cx="463629" cy="463629"/>
          </a:xfrm>
          <a:prstGeom prst="roundRect">
            <a:avLst>
              <a:gd name="adj" fmla="val 6667"/>
            </a:avLst>
          </a:prstGeom>
          <a:solidFill>
            <a:srgbClr val="F3E8E8"/>
          </a:solidFill>
          <a:ln/>
        </p:spPr>
        <p:txBody>
          <a:bodyPr/>
          <a:lstStyle/>
          <a:p>
            <a:endParaRPr lang="ru-RU"/>
          </a:p>
        </p:txBody>
      </p:sp>
      <p:sp>
        <p:nvSpPr>
          <p:cNvPr id="7" name="Text 4"/>
          <p:cNvSpPr/>
          <p:nvPr/>
        </p:nvSpPr>
        <p:spPr>
          <a:xfrm>
            <a:off x="7270552" y="4375547"/>
            <a:ext cx="89297" cy="290870"/>
          </a:xfrm>
          <a:prstGeom prst="rect">
            <a:avLst/>
          </a:prstGeom>
          <a:noFill/>
          <a:ln/>
        </p:spPr>
        <p:txBody>
          <a:bodyPr wrap="none" lIns="0" tIns="0" rIns="0" bIns="0" rtlCol="0" anchor="t"/>
          <a:lstStyle/>
          <a:p>
            <a:pPr marL="0" indent="0" algn="ctr">
              <a:lnSpc>
                <a:spcPts val="2250"/>
              </a:lnSpc>
              <a:buNone/>
            </a:pPr>
            <a:r>
              <a:rPr lang="en-US" sz="2250" dirty="0">
                <a:solidFill>
                  <a:srgbClr val="3B3535"/>
                </a:solidFill>
                <a:latin typeface="Red Hat Text" pitchFamily="34" charset="0"/>
                <a:ea typeface="Red Hat Text" pitchFamily="34" charset="-122"/>
                <a:cs typeface="Red Hat Text" pitchFamily="34" charset="-120"/>
              </a:rPr>
              <a:t>1</a:t>
            </a:r>
            <a:endParaRPr lang="en-US" sz="2250" dirty="0"/>
          </a:p>
        </p:txBody>
      </p:sp>
      <p:sp>
        <p:nvSpPr>
          <p:cNvPr id="8" name="Text 5"/>
          <p:cNvSpPr/>
          <p:nvPr/>
        </p:nvSpPr>
        <p:spPr>
          <a:xfrm>
            <a:off x="3757732" y="4263390"/>
            <a:ext cx="2424232" cy="303014"/>
          </a:xfrm>
          <a:prstGeom prst="rect">
            <a:avLst/>
          </a:prstGeom>
          <a:noFill/>
          <a:ln/>
        </p:spPr>
        <p:txBody>
          <a:bodyPr wrap="none" lIns="0" tIns="0" rIns="0" bIns="0" rtlCol="0" anchor="t"/>
          <a:lstStyle/>
          <a:p>
            <a:pPr marL="0" indent="0" algn="r">
              <a:lnSpc>
                <a:spcPts val="2350"/>
              </a:lnSpc>
              <a:buNone/>
            </a:pPr>
            <a:r>
              <a:rPr lang="en-US" sz="1900" dirty="0">
                <a:solidFill>
                  <a:srgbClr val="3B3535"/>
                </a:solidFill>
                <a:latin typeface="Red Hat Text" pitchFamily="34" charset="0"/>
                <a:ea typeface="Red Hat Text" pitchFamily="34" charset="-122"/>
                <a:cs typeface="Red Hat Text" pitchFamily="34" charset="-120"/>
              </a:rPr>
              <a:t>Dichotomous</a:t>
            </a:r>
            <a:endParaRPr lang="en-US" sz="1900" dirty="0"/>
          </a:p>
        </p:txBody>
      </p:sp>
      <p:sp>
        <p:nvSpPr>
          <p:cNvPr id="9" name="Text 6"/>
          <p:cNvSpPr/>
          <p:nvPr/>
        </p:nvSpPr>
        <p:spPr>
          <a:xfrm>
            <a:off x="721162" y="4689991"/>
            <a:ext cx="5460802" cy="659368"/>
          </a:xfrm>
          <a:prstGeom prst="rect">
            <a:avLst/>
          </a:prstGeom>
          <a:noFill/>
          <a:ln/>
        </p:spPr>
        <p:txBody>
          <a:bodyPr wrap="square" lIns="0" tIns="0" rIns="0" bIns="0" rtlCol="0" anchor="t"/>
          <a:lstStyle/>
          <a:p>
            <a:pPr marL="0" indent="0" algn="r">
              <a:lnSpc>
                <a:spcPts val="2550"/>
              </a:lnSpc>
              <a:buNone/>
            </a:pPr>
            <a:r>
              <a:rPr lang="en-US" sz="1600" dirty="0">
                <a:solidFill>
                  <a:srgbClr val="3B3535"/>
                </a:solidFill>
                <a:latin typeface="Roboto Light" pitchFamily="34" charset="0"/>
                <a:ea typeface="Roboto Light" pitchFamily="34" charset="-122"/>
                <a:cs typeface="Roboto Light" pitchFamily="34" charset="-120"/>
              </a:rPr>
              <a:t>The stem divides into two equal branches. This pattern is rare in flowering plants.</a:t>
            </a:r>
            <a:endParaRPr lang="en-US" sz="1600" dirty="0"/>
          </a:p>
        </p:txBody>
      </p:sp>
      <p:sp>
        <p:nvSpPr>
          <p:cNvPr id="10" name="Shape 7"/>
          <p:cNvSpPr/>
          <p:nvPr/>
        </p:nvSpPr>
        <p:spPr>
          <a:xfrm>
            <a:off x="7524155" y="5539740"/>
            <a:ext cx="721162" cy="22860"/>
          </a:xfrm>
          <a:prstGeom prst="roundRect">
            <a:avLst>
              <a:gd name="adj" fmla="val 135211"/>
            </a:avLst>
          </a:prstGeom>
          <a:solidFill>
            <a:srgbClr val="D9CECE"/>
          </a:solidFill>
          <a:ln/>
        </p:spPr>
        <p:txBody>
          <a:bodyPr/>
          <a:lstStyle/>
          <a:p>
            <a:endParaRPr lang="ru-RU"/>
          </a:p>
        </p:txBody>
      </p:sp>
      <p:sp>
        <p:nvSpPr>
          <p:cNvPr id="11" name="Shape 8"/>
          <p:cNvSpPr/>
          <p:nvPr/>
        </p:nvSpPr>
        <p:spPr>
          <a:xfrm>
            <a:off x="7083385" y="5319355"/>
            <a:ext cx="463629" cy="463629"/>
          </a:xfrm>
          <a:prstGeom prst="roundRect">
            <a:avLst>
              <a:gd name="adj" fmla="val 6667"/>
            </a:avLst>
          </a:prstGeom>
          <a:solidFill>
            <a:srgbClr val="F3E8E8"/>
          </a:solidFill>
          <a:ln/>
        </p:spPr>
        <p:txBody>
          <a:bodyPr/>
          <a:lstStyle/>
          <a:p>
            <a:endParaRPr lang="ru-RU"/>
          </a:p>
        </p:txBody>
      </p:sp>
      <p:sp>
        <p:nvSpPr>
          <p:cNvPr id="12" name="Text 9"/>
          <p:cNvSpPr/>
          <p:nvPr/>
        </p:nvSpPr>
        <p:spPr>
          <a:xfrm>
            <a:off x="7227927" y="5405676"/>
            <a:ext cx="174546" cy="290870"/>
          </a:xfrm>
          <a:prstGeom prst="rect">
            <a:avLst/>
          </a:prstGeom>
          <a:noFill/>
          <a:ln/>
        </p:spPr>
        <p:txBody>
          <a:bodyPr wrap="none" lIns="0" tIns="0" rIns="0" bIns="0" rtlCol="0" anchor="t"/>
          <a:lstStyle/>
          <a:p>
            <a:pPr marL="0" indent="0" algn="ctr">
              <a:lnSpc>
                <a:spcPts val="2250"/>
              </a:lnSpc>
              <a:buNone/>
            </a:pPr>
            <a:r>
              <a:rPr lang="en-US" sz="2250" dirty="0">
                <a:solidFill>
                  <a:srgbClr val="3B3535"/>
                </a:solidFill>
                <a:latin typeface="Red Hat Text" pitchFamily="34" charset="0"/>
                <a:ea typeface="Red Hat Text" pitchFamily="34" charset="-122"/>
                <a:cs typeface="Red Hat Text" pitchFamily="34" charset="-120"/>
              </a:rPr>
              <a:t>2</a:t>
            </a:r>
            <a:endParaRPr lang="en-US" sz="2250" dirty="0"/>
          </a:p>
        </p:txBody>
      </p:sp>
      <p:sp>
        <p:nvSpPr>
          <p:cNvPr id="13" name="Text 10"/>
          <p:cNvSpPr/>
          <p:nvPr/>
        </p:nvSpPr>
        <p:spPr>
          <a:xfrm>
            <a:off x="8448437" y="5293519"/>
            <a:ext cx="2424232" cy="303014"/>
          </a:xfrm>
          <a:prstGeom prst="rect">
            <a:avLst/>
          </a:prstGeom>
          <a:noFill/>
          <a:ln/>
        </p:spPr>
        <p:txBody>
          <a:bodyPr wrap="none" lIns="0" tIns="0" rIns="0" bIns="0" rtlCol="0" anchor="t"/>
          <a:lstStyle/>
          <a:p>
            <a:pPr marL="0" indent="0" algn="l">
              <a:lnSpc>
                <a:spcPts val="2350"/>
              </a:lnSpc>
              <a:buNone/>
            </a:pPr>
            <a:r>
              <a:rPr lang="en-US" sz="1900" dirty="0">
                <a:solidFill>
                  <a:srgbClr val="3B3535"/>
                </a:solidFill>
                <a:latin typeface="Red Hat Text" pitchFamily="34" charset="0"/>
                <a:ea typeface="Red Hat Text" pitchFamily="34" charset="-122"/>
                <a:cs typeface="Red Hat Text" pitchFamily="34" charset="-120"/>
              </a:rPr>
              <a:t>Monopodial</a:t>
            </a:r>
            <a:endParaRPr lang="en-US" sz="1900" dirty="0"/>
          </a:p>
        </p:txBody>
      </p:sp>
      <p:sp>
        <p:nvSpPr>
          <p:cNvPr id="14" name="Text 11"/>
          <p:cNvSpPr/>
          <p:nvPr/>
        </p:nvSpPr>
        <p:spPr>
          <a:xfrm>
            <a:off x="8448437" y="5720120"/>
            <a:ext cx="5460802" cy="659368"/>
          </a:xfrm>
          <a:prstGeom prst="rect">
            <a:avLst/>
          </a:prstGeom>
          <a:noFill/>
          <a:ln/>
        </p:spPr>
        <p:txBody>
          <a:bodyPr wrap="square" lIns="0" tIns="0" rIns="0" bIns="0" rtlCol="0" anchor="t"/>
          <a:lstStyle/>
          <a:p>
            <a:pPr marL="0" indent="0" algn="l">
              <a:lnSpc>
                <a:spcPts val="2550"/>
              </a:lnSpc>
              <a:buNone/>
            </a:pPr>
            <a:r>
              <a:rPr lang="en-US" sz="1600" dirty="0">
                <a:solidFill>
                  <a:srgbClr val="3B3535"/>
                </a:solidFill>
                <a:latin typeface="Roboto Light" pitchFamily="34" charset="0"/>
                <a:ea typeface="Roboto Light" pitchFamily="34" charset="-122"/>
                <a:cs typeface="Roboto Light" pitchFamily="34" charset="-120"/>
              </a:rPr>
              <a:t>The main stem grows continuously. Lateral branches develop from it.</a:t>
            </a:r>
            <a:endParaRPr lang="en-US" sz="1600" dirty="0"/>
          </a:p>
        </p:txBody>
      </p:sp>
      <p:sp>
        <p:nvSpPr>
          <p:cNvPr id="15" name="Shape 12"/>
          <p:cNvSpPr/>
          <p:nvPr/>
        </p:nvSpPr>
        <p:spPr>
          <a:xfrm>
            <a:off x="6385084" y="6466880"/>
            <a:ext cx="721162" cy="22860"/>
          </a:xfrm>
          <a:prstGeom prst="roundRect">
            <a:avLst>
              <a:gd name="adj" fmla="val 135211"/>
            </a:avLst>
          </a:prstGeom>
          <a:solidFill>
            <a:srgbClr val="D9CECE"/>
          </a:solidFill>
          <a:ln/>
        </p:spPr>
        <p:txBody>
          <a:bodyPr/>
          <a:lstStyle/>
          <a:p>
            <a:endParaRPr lang="ru-RU"/>
          </a:p>
        </p:txBody>
      </p:sp>
      <p:sp>
        <p:nvSpPr>
          <p:cNvPr id="16" name="Shape 13"/>
          <p:cNvSpPr/>
          <p:nvPr/>
        </p:nvSpPr>
        <p:spPr>
          <a:xfrm>
            <a:off x="7083385" y="6246495"/>
            <a:ext cx="463629" cy="463629"/>
          </a:xfrm>
          <a:prstGeom prst="roundRect">
            <a:avLst>
              <a:gd name="adj" fmla="val 6667"/>
            </a:avLst>
          </a:prstGeom>
          <a:solidFill>
            <a:srgbClr val="F3E8E8"/>
          </a:solidFill>
          <a:ln/>
        </p:spPr>
        <p:txBody>
          <a:bodyPr/>
          <a:lstStyle/>
          <a:p>
            <a:endParaRPr lang="ru-RU"/>
          </a:p>
        </p:txBody>
      </p:sp>
      <p:sp>
        <p:nvSpPr>
          <p:cNvPr id="17" name="Text 14"/>
          <p:cNvSpPr/>
          <p:nvPr/>
        </p:nvSpPr>
        <p:spPr>
          <a:xfrm>
            <a:off x="7227927" y="6332815"/>
            <a:ext cx="174546" cy="290870"/>
          </a:xfrm>
          <a:prstGeom prst="rect">
            <a:avLst/>
          </a:prstGeom>
          <a:noFill/>
          <a:ln/>
        </p:spPr>
        <p:txBody>
          <a:bodyPr wrap="none" lIns="0" tIns="0" rIns="0" bIns="0" rtlCol="0" anchor="t"/>
          <a:lstStyle/>
          <a:p>
            <a:pPr marL="0" indent="0" algn="ctr">
              <a:lnSpc>
                <a:spcPts val="2250"/>
              </a:lnSpc>
              <a:buNone/>
            </a:pPr>
            <a:r>
              <a:rPr lang="en-US" sz="2250" dirty="0">
                <a:solidFill>
                  <a:srgbClr val="3B3535"/>
                </a:solidFill>
                <a:latin typeface="Red Hat Text" pitchFamily="34" charset="0"/>
                <a:ea typeface="Red Hat Text" pitchFamily="34" charset="-122"/>
                <a:cs typeface="Red Hat Text" pitchFamily="34" charset="-120"/>
              </a:rPr>
              <a:t>3</a:t>
            </a:r>
            <a:endParaRPr lang="en-US" sz="2250" dirty="0"/>
          </a:p>
        </p:txBody>
      </p:sp>
      <p:sp>
        <p:nvSpPr>
          <p:cNvPr id="18" name="Text 15"/>
          <p:cNvSpPr/>
          <p:nvPr/>
        </p:nvSpPr>
        <p:spPr>
          <a:xfrm>
            <a:off x="3757732" y="6220658"/>
            <a:ext cx="2424232" cy="303014"/>
          </a:xfrm>
          <a:prstGeom prst="rect">
            <a:avLst/>
          </a:prstGeom>
          <a:noFill/>
          <a:ln/>
        </p:spPr>
        <p:txBody>
          <a:bodyPr wrap="none" lIns="0" tIns="0" rIns="0" bIns="0" rtlCol="0" anchor="t"/>
          <a:lstStyle/>
          <a:p>
            <a:pPr marL="0" indent="0" algn="r">
              <a:lnSpc>
                <a:spcPts val="2350"/>
              </a:lnSpc>
              <a:buNone/>
            </a:pPr>
            <a:r>
              <a:rPr lang="en-US" sz="1900" dirty="0">
                <a:solidFill>
                  <a:srgbClr val="3B3535"/>
                </a:solidFill>
                <a:latin typeface="Red Hat Text" pitchFamily="34" charset="0"/>
                <a:ea typeface="Red Hat Text" pitchFamily="34" charset="-122"/>
                <a:cs typeface="Red Hat Text" pitchFamily="34" charset="-120"/>
              </a:rPr>
              <a:t>Sympodial</a:t>
            </a:r>
            <a:endParaRPr lang="en-US" sz="1900" dirty="0"/>
          </a:p>
        </p:txBody>
      </p:sp>
      <p:sp>
        <p:nvSpPr>
          <p:cNvPr id="19" name="Text 16"/>
          <p:cNvSpPr/>
          <p:nvPr/>
        </p:nvSpPr>
        <p:spPr>
          <a:xfrm>
            <a:off x="721162" y="6647259"/>
            <a:ext cx="5460802" cy="659368"/>
          </a:xfrm>
          <a:prstGeom prst="rect">
            <a:avLst/>
          </a:prstGeom>
          <a:noFill/>
          <a:ln/>
        </p:spPr>
        <p:txBody>
          <a:bodyPr wrap="square" lIns="0" tIns="0" rIns="0" bIns="0" rtlCol="0" anchor="t"/>
          <a:lstStyle/>
          <a:p>
            <a:pPr marL="0" indent="0" algn="r">
              <a:lnSpc>
                <a:spcPts val="2550"/>
              </a:lnSpc>
              <a:buNone/>
            </a:pPr>
            <a:r>
              <a:rPr lang="en-US" sz="1600" dirty="0">
                <a:solidFill>
                  <a:srgbClr val="3B3535"/>
                </a:solidFill>
                <a:latin typeface="Roboto Light" pitchFamily="34" charset="0"/>
                <a:ea typeface="Roboto Light" pitchFamily="34" charset="-122"/>
                <a:cs typeface="Roboto Light" pitchFamily="34" charset="-120"/>
              </a:rPr>
              <a:t>The main stem stops growing. Lateral branches take over as the primary shoot.</a:t>
            </a:r>
            <a:endParaRPr lang="en-US" sz="1600" dirty="0"/>
          </a:p>
        </p:txBody>
      </p:sp>
      <p:sp>
        <p:nvSpPr>
          <p:cNvPr id="20" name="Прямоугольник 19">
            <a:extLst>
              <a:ext uri="{FF2B5EF4-FFF2-40B4-BE49-F238E27FC236}">
                <a16:creationId xmlns:a16="http://schemas.microsoft.com/office/drawing/2014/main" id="{C818CA54-C78E-F116-540B-F36721B63756}"/>
              </a:ext>
            </a:extLst>
          </p:cNvPr>
          <p:cNvSpPr/>
          <p:nvPr/>
        </p:nvSpPr>
        <p:spPr>
          <a:xfrm>
            <a:off x="12868102" y="7583268"/>
            <a:ext cx="1762298" cy="5982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DAFD5E62-D52A-D3E8-6398-01C23F0ABF86}"/>
              </a:ext>
            </a:extLst>
          </p:cNvPr>
          <p:cNvPicPr>
            <a:picLocks noChangeAspect="1"/>
          </p:cNvPicPr>
          <p:nvPr/>
        </p:nvPicPr>
        <p:blipFill>
          <a:blip r:embed="rId2"/>
          <a:srcRect l="14222" t="19205" r="19972" b="11022"/>
          <a:stretch/>
        </p:blipFill>
        <p:spPr>
          <a:xfrm>
            <a:off x="1197033" y="170339"/>
            <a:ext cx="13233861" cy="7888922"/>
          </a:xfrm>
          <a:prstGeom prst="rect">
            <a:avLst/>
          </a:prstGeom>
        </p:spPr>
      </p:pic>
    </p:spTree>
    <p:extLst>
      <p:ext uri="{BB962C8B-B14F-4D97-AF65-F5344CB8AC3E}">
        <p14:creationId xmlns:p14="http://schemas.microsoft.com/office/powerpoint/2010/main" val="1061479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5D028B2-59D3-26FF-D577-2A1C838EA75A}"/>
              </a:ext>
            </a:extLst>
          </p:cNvPr>
          <p:cNvPicPr>
            <a:picLocks noChangeAspect="1"/>
          </p:cNvPicPr>
          <p:nvPr/>
        </p:nvPicPr>
        <p:blipFill>
          <a:blip r:embed="rId2"/>
          <a:srcRect l="8344" t="15114" r="9495" b="6023"/>
          <a:stretch/>
        </p:blipFill>
        <p:spPr>
          <a:xfrm>
            <a:off x="0" y="349135"/>
            <a:ext cx="14602706" cy="7880465"/>
          </a:xfrm>
          <a:prstGeom prst="rect">
            <a:avLst/>
          </a:prstGeom>
        </p:spPr>
      </p:pic>
    </p:spTree>
    <p:extLst>
      <p:ext uri="{BB962C8B-B14F-4D97-AF65-F5344CB8AC3E}">
        <p14:creationId xmlns:p14="http://schemas.microsoft.com/office/powerpoint/2010/main" val="896409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ypes of buds and bud locations. | Download Scientific Diagram">
            <a:extLst>
              <a:ext uri="{FF2B5EF4-FFF2-40B4-BE49-F238E27FC236}">
                <a16:creationId xmlns:a16="http://schemas.microsoft.com/office/drawing/2014/main" id="{68F76732-1217-F8EC-C65A-75918159E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9791" y="1150101"/>
            <a:ext cx="8958522" cy="518399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1EF04FCE-2739-1550-C616-53F0E7228601}"/>
              </a:ext>
            </a:extLst>
          </p:cNvPr>
          <p:cNvSpPr/>
          <p:nvPr/>
        </p:nvSpPr>
        <p:spPr>
          <a:xfrm>
            <a:off x="12834851" y="7764087"/>
            <a:ext cx="1795549" cy="3325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68837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621BE1-A271-3429-7B53-887568BAA379}"/>
              </a:ext>
            </a:extLst>
          </p:cNvPr>
          <p:cNvSpPr txBox="1"/>
          <p:nvPr/>
        </p:nvSpPr>
        <p:spPr>
          <a:xfrm>
            <a:off x="864524" y="606836"/>
            <a:ext cx="12136581" cy="7109639"/>
          </a:xfrm>
          <a:prstGeom prst="rect">
            <a:avLst/>
          </a:prstGeom>
          <a:noFill/>
        </p:spPr>
        <p:txBody>
          <a:bodyPr wrap="square">
            <a:spAutoFit/>
          </a:bodyPr>
          <a:lstStyle/>
          <a:p>
            <a:pPr algn="l"/>
            <a:r>
              <a:rPr lang="en-US" sz="2400" b="0" i="0" dirty="0">
                <a:solidFill>
                  <a:srgbClr val="202122"/>
                </a:solidFill>
                <a:effectLst/>
                <a:latin typeface="Times New Roman" panose="02020603050405020304" pitchFamily="18" charset="0"/>
                <a:cs typeface="Times New Roman" panose="02020603050405020304" pitchFamily="18" charset="0"/>
              </a:rPr>
              <a:t>Botanists commonly use the following terms:</a:t>
            </a:r>
          </a:p>
          <a:p>
            <a:pPr algn="l">
              <a:buFont typeface="Arial" panose="020B0604020202020204" pitchFamily="34" charset="0"/>
              <a:buChar char="•"/>
            </a:pPr>
            <a:r>
              <a:rPr lang="en-US" sz="2400" b="1" i="0" dirty="0">
                <a:solidFill>
                  <a:srgbClr val="202122"/>
                </a:solidFill>
                <a:effectLst/>
                <a:latin typeface="Times New Roman" panose="02020603050405020304" pitchFamily="18" charset="0"/>
                <a:cs typeface="Times New Roman" panose="02020603050405020304" pitchFamily="18" charset="0"/>
              </a:rPr>
              <a:t>for location:</a:t>
            </a:r>
          </a:p>
          <a:p>
            <a:pPr marL="742950" lvl="1" indent="-285750" algn="l">
              <a:buFont typeface="Arial" panose="020B0604020202020204" pitchFamily="34" charset="0"/>
              <a:buChar char="•"/>
            </a:pPr>
            <a:r>
              <a:rPr lang="en-US" sz="2400" b="1" i="0" dirty="0">
                <a:effectLst/>
                <a:latin typeface="Times New Roman" panose="02020603050405020304" pitchFamily="18" charset="0"/>
                <a:cs typeface="Times New Roman" panose="02020603050405020304" pitchFamily="18" charset="0"/>
              </a:rPr>
              <a:t>terminal, </a:t>
            </a:r>
            <a:r>
              <a:rPr lang="en-US" sz="2400" i="0" dirty="0">
                <a:effectLst/>
                <a:latin typeface="Times New Roman" panose="02020603050405020304" pitchFamily="18" charset="0"/>
                <a:cs typeface="Times New Roman" panose="02020603050405020304" pitchFamily="18" charset="0"/>
              </a:rPr>
              <a:t>when located at the tip of a stem (apical is equivalent but rather reserved for the one at the top of the plant);</a:t>
            </a:r>
          </a:p>
          <a:p>
            <a:pPr marL="742950" lvl="1" indent="-285750" algn="l">
              <a:buFont typeface="Arial" panose="020B0604020202020204" pitchFamily="34" charset="0"/>
              <a:buChar char="•"/>
            </a:pPr>
            <a:r>
              <a:rPr lang="en-US" sz="2400" b="1" i="0" strike="noStrike" dirty="0">
                <a:effectLst/>
                <a:latin typeface="Times New Roman" panose="02020603050405020304" pitchFamily="18" charset="0"/>
                <a:cs typeface="Times New Roman" panose="02020603050405020304" pitchFamily="18" charset="0"/>
              </a:rPr>
              <a:t>axillary</a:t>
            </a:r>
            <a:r>
              <a:rPr lang="en-US" sz="2400" b="1" i="0" dirty="0">
                <a:effectLst/>
                <a:latin typeface="Times New Roman" panose="02020603050405020304" pitchFamily="18" charset="0"/>
                <a:cs typeface="Times New Roman" panose="02020603050405020304" pitchFamily="18" charset="0"/>
              </a:rPr>
              <a:t>, </a:t>
            </a:r>
            <a:r>
              <a:rPr lang="en-US" sz="2400" i="0" dirty="0">
                <a:effectLst/>
                <a:latin typeface="Times New Roman" panose="02020603050405020304" pitchFamily="18" charset="0"/>
                <a:cs typeface="Times New Roman" panose="02020603050405020304" pitchFamily="18" charset="0"/>
              </a:rPr>
              <a:t>when located in the axil of a leaf (lateral is the equivalent but some adventitious buds may be lateral too);</a:t>
            </a:r>
          </a:p>
          <a:p>
            <a:pPr marL="742950" lvl="1" indent="-285750" algn="l">
              <a:buFont typeface="Arial" panose="020B0604020202020204" pitchFamily="34" charset="0"/>
              <a:buChar char="•"/>
            </a:pPr>
            <a:r>
              <a:rPr lang="en-US" sz="2400" b="1" i="0" strike="noStrike" dirty="0">
                <a:effectLst/>
                <a:latin typeface="Times New Roman" panose="02020603050405020304" pitchFamily="18" charset="0"/>
                <a:cs typeface="Times New Roman" panose="02020603050405020304" pitchFamily="18" charset="0"/>
              </a:rPr>
              <a:t>adventitious</a:t>
            </a:r>
            <a:r>
              <a:rPr lang="en-US" sz="2400" i="0" dirty="0">
                <a:effectLst/>
                <a:latin typeface="Times New Roman" panose="02020603050405020304" pitchFamily="18" charset="0"/>
                <a:cs typeface="Times New Roman" panose="02020603050405020304" pitchFamily="18" charset="0"/>
              </a:rPr>
              <a:t>, when located elsewhere, for example on the trunk or roots (some adventitious buds may be former axillary ones that are reduced and hidden under the bark, while other adventitious buds are completely new formed ones).</a:t>
            </a:r>
          </a:p>
          <a:p>
            <a:pPr algn="l">
              <a:buFont typeface="Arial" panose="020B0604020202020204" pitchFamily="34" charset="0"/>
              <a:buChar char="•"/>
            </a:pPr>
            <a:r>
              <a:rPr lang="en-US" sz="2400" b="1" i="0" dirty="0">
                <a:solidFill>
                  <a:srgbClr val="202122"/>
                </a:solidFill>
                <a:effectLst/>
                <a:latin typeface="Times New Roman" panose="02020603050405020304" pitchFamily="18" charset="0"/>
                <a:cs typeface="Times New Roman" panose="02020603050405020304" pitchFamily="18" charset="0"/>
              </a:rPr>
              <a:t>for status:</a:t>
            </a:r>
          </a:p>
          <a:p>
            <a:pPr marL="742950" lvl="1" indent="-285750" algn="l">
              <a:buFont typeface="Arial" panose="020B0604020202020204" pitchFamily="34" charset="0"/>
              <a:buChar char="•"/>
            </a:pPr>
            <a:r>
              <a:rPr lang="en-US" sz="2400" b="1" i="0" dirty="0">
                <a:solidFill>
                  <a:srgbClr val="202122"/>
                </a:solidFill>
                <a:effectLst/>
                <a:latin typeface="Times New Roman" panose="02020603050405020304" pitchFamily="18" charset="0"/>
                <a:cs typeface="Times New Roman" panose="02020603050405020304" pitchFamily="18" charset="0"/>
              </a:rPr>
              <a:t>accessory</a:t>
            </a:r>
            <a:r>
              <a:rPr lang="en-US" sz="2400" b="0" i="0" dirty="0">
                <a:solidFill>
                  <a:srgbClr val="202122"/>
                </a:solidFill>
                <a:effectLst/>
                <a:latin typeface="Times New Roman" panose="02020603050405020304" pitchFamily="18" charset="0"/>
                <a:cs typeface="Times New Roman" panose="02020603050405020304" pitchFamily="18" charset="0"/>
              </a:rPr>
              <a:t>, for secondary buds formed besides a principal bud (axillary or terminal);</a:t>
            </a:r>
          </a:p>
          <a:p>
            <a:pPr marL="742950" lvl="1" indent="-285750" algn="l">
              <a:buFont typeface="Arial" panose="020B0604020202020204" pitchFamily="34" charset="0"/>
              <a:buChar char="•"/>
            </a:pPr>
            <a:r>
              <a:rPr lang="en-US" sz="2400" b="1" i="0" dirty="0">
                <a:solidFill>
                  <a:srgbClr val="202122"/>
                </a:solidFill>
                <a:effectLst/>
                <a:latin typeface="Times New Roman" panose="02020603050405020304" pitchFamily="18" charset="0"/>
                <a:cs typeface="Times New Roman" panose="02020603050405020304" pitchFamily="18" charset="0"/>
              </a:rPr>
              <a:t>resting</a:t>
            </a:r>
            <a:r>
              <a:rPr lang="en-US" sz="2400" b="0" i="0" dirty="0">
                <a:solidFill>
                  <a:srgbClr val="202122"/>
                </a:solidFill>
                <a:effectLst/>
                <a:latin typeface="Times New Roman" panose="02020603050405020304" pitchFamily="18" charset="0"/>
                <a:cs typeface="Times New Roman" panose="02020603050405020304" pitchFamily="18" charset="0"/>
              </a:rPr>
              <a:t>, for a bud that forms at the end of a growth season, and then lies dormant until the onset of the next growth season;</a:t>
            </a:r>
          </a:p>
          <a:p>
            <a:pPr marL="742950" lvl="1" indent="-285750" algn="l">
              <a:buFont typeface="Arial" panose="020B0604020202020204" pitchFamily="34" charset="0"/>
              <a:buChar char="•"/>
            </a:pPr>
            <a:r>
              <a:rPr lang="en-US" sz="2400" b="1" i="0" dirty="0">
                <a:solidFill>
                  <a:srgbClr val="202122"/>
                </a:solidFill>
                <a:effectLst/>
                <a:latin typeface="Times New Roman" panose="02020603050405020304" pitchFamily="18" charset="0"/>
                <a:cs typeface="Times New Roman" panose="02020603050405020304" pitchFamily="18" charset="0"/>
              </a:rPr>
              <a:t>dormant</a:t>
            </a:r>
            <a:r>
              <a:rPr lang="en-US" sz="2400" b="0" i="0" dirty="0">
                <a:solidFill>
                  <a:srgbClr val="202122"/>
                </a:solidFill>
                <a:effectLst/>
                <a:latin typeface="Times New Roman" panose="02020603050405020304" pitchFamily="18" charset="0"/>
                <a:cs typeface="Times New Roman" panose="02020603050405020304" pitchFamily="18" charset="0"/>
              </a:rPr>
              <a:t> or </a:t>
            </a:r>
            <a:r>
              <a:rPr lang="en-US" sz="2400" b="1" i="0" dirty="0">
                <a:solidFill>
                  <a:srgbClr val="202122"/>
                </a:solidFill>
                <a:effectLst/>
                <a:latin typeface="Times New Roman" panose="02020603050405020304" pitchFamily="18" charset="0"/>
                <a:cs typeface="Times New Roman" panose="02020603050405020304" pitchFamily="18" charset="0"/>
              </a:rPr>
              <a:t>latent</a:t>
            </a:r>
            <a:r>
              <a:rPr lang="en-US" sz="2400" b="0" i="0" dirty="0">
                <a:solidFill>
                  <a:srgbClr val="202122"/>
                </a:solidFill>
                <a:effectLst/>
                <a:latin typeface="Times New Roman" panose="02020603050405020304" pitchFamily="18" charset="0"/>
                <a:cs typeface="Times New Roman" panose="02020603050405020304" pitchFamily="18" charset="0"/>
              </a:rPr>
              <a:t>, for buds whose growth has been delayed for a rather long time. The term is usable as a synonym of </a:t>
            </a:r>
            <a:r>
              <a:rPr lang="en-US" sz="2400" b="0" i="1" dirty="0">
                <a:solidFill>
                  <a:srgbClr val="202122"/>
                </a:solidFill>
                <a:effectLst/>
                <a:latin typeface="Times New Roman" panose="02020603050405020304" pitchFamily="18" charset="0"/>
                <a:cs typeface="Times New Roman" panose="02020603050405020304" pitchFamily="18" charset="0"/>
              </a:rPr>
              <a:t>resting</a:t>
            </a:r>
            <a:r>
              <a:rPr lang="en-US" sz="2400" b="0" i="0" dirty="0">
                <a:solidFill>
                  <a:srgbClr val="202122"/>
                </a:solidFill>
                <a:effectLst/>
                <a:latin typeface="Times New Roman" panose="02020603050405020304" pitchFamily="18" charset="0"/>
                <a:cs typeface="Times New Roman" panose="02020603050405020304" pitchFamily="18" charset="0"/>
              </a:rPr>
              <a:t>, but is better employed for buds waiting undeveloped for years, for example</a:t>
            </a:r>
            <a:r>
              <a:rPr lang="en-US" sz="2400" b="0" i="0" dirty="0">
                <a:effectLst/>
                <a:latin typeface="Times New Roman" panose="02020603050405020304" pitchFamily="18" charset="0"/>
                <a:cs typeface="Times New Roman" panose="02020603050405020304" pitchFamily="18" charset="0"/>
              </a:rPr>
              <a:t> </a:t>
            </a:r>
            <a:r>
              <a:rPr lang="en-US" sz="2400" b="1" i="0" strike="noStrike" dirty="0">
                <a:effectLst/>
                <a:latin typeface="Times New Roman" panose="02020603050405020304" pitchFamily="18" charset="0"/>
                <a:cs typeface="Times New Roman" panose="02020603050405020304" pitchFamily="18" charset="0"/>
              </a:rPr>
              <a:t>epicormic buds</a:t>
            </a:r>
            <a:r>
              <a:rPr lang="en-US" sz="2400" b="0" i="0" dirty="0">
                <a:effectLst/>
                <a:latin typeface="Times New Roman" panose="02020603050405020304" pitchFamily="18" charset="0"/>
                <a:cs typeface="Times New Roman" panose="02020603050405020304" pitchFamily="18" charset="0"/>
              </a:rPr>
              <a:t>;</a:t>
            </a:r>
          </a:p>
          <a:p>
            <a:pPr marL="742950" lvl="1" indent="-285750" algn="l">
              <a:buFont typeface="Arial" panose="020B0604020202020204" pitchFamily="34" charset="0"/>
              <a:buChar char="•"/>
            </a:pPr>
            <a:r>
              <a:rPr lang="en-US" sz="2400" b="1" i="0" dirty="0" err="1">
                <a:solidFill>
                  <a:srgbClr val="202122"/>
                </a:solidFill>
                <a:effectLst/>
                <a:latin typeface="Times New Roman" panose="02020603050405020304" pitchFamily="18" charset="0"/>
                <a:cs typeface="Times New Roman" panose="02020603050405020304" pitchFamily="18" charset="0"/>
              </a:rPr>
              <a:t>pseudoterminal</a:t>
            </a:r>
            <a:r>
              <a:rPr lang="en-US" sz="2400" b="0" i="0" dirty="0">
                <a:solidFill>
                  <a:srgbClr val="202122"/>
                </a:solidFill>
                <a:effectLst/>
                <a:latin typeface="Times New Roman" panose="02020603050405020304" pitchFamily="18" charset="0"/>
                <a:cs typeface="Times New Roman" panose="02020603050405020304" pitchFamily="18" charset="0"/>
              </a:rPr>
              <a:t>, for an axillary bud taking over the function of a terminal bud (characteristic of species whose growth is </a:t>
            </a:r>
            <a:r>
              <a:rPr lang="en-US" sz="2400" b="0" i="0" strike="noStrike" dirty="0">
                <a:effectLst/>
                <a:latin typeface="Times New Roman" panose="02020603050405020304" pitchFamily="18" charset="0"/>
                <a:cs typeface="Times New Roman" panose="02020603050405020304" pitchFamily="18" charset="0"/>
                <a:hlinkClick r:id="rId2" tooltip="Sympodial">
                  <a:extLst>
                    <a:ext uri="{A12FA001-AC4F-418D-AE19-62706E023703}">
                      <ahyp:hlinkClr xmlns:ahyp="http://schemas.microsoft.com/office/drawing/2018/hyperlinkcolor" val="tx"/>
                    </a:ext>
                  </a:extLst>
                </a:hlinkClick>
              </a:rPr>
              <a:t>sympodial</a:t>
            </a:r>
            <a:r>
              <a:rPr lang="en-US" sz="2400" b="0" i="0" dirty="0">
                <a:effectLst/>
                <a:latin typeface="Times New Roman" panose="02020603050405020304" pitchFamily="18" charset="0"/>
                <a:cs typeface="Times New Roman" panose="02020603050405020304" pitchFamily="18" charset="0"/>
              </a:rPr>
              <a:t>: terminal bud dies and is replaced by the closer axillary bud, for examples </a:t>
            </a:r>
            <a:r>
              <a:rPr lang="en-US" sz="2400" b="0" i="0" strike="noStrike" dirty="0">
                <a:effectLst/>
                <a:latin typeface="Times New Roman" panose="02020603050405020304" pitchFamily="18" charset="0"/>
                <a:cs typeface="Times New Roman" panose="02020603050405020304" pitchFamily="18" charset="0"/>
                <a:hlinkClick r:id="rId3" tooltip="Beech">
                  <a:extLst>
                    <a:ext uri="{A12FA001-AC4F-418D-AE19-62706E023703}">
                      <ahyp:hlinkClr xmlns:ahyp="http://schemas.microsoft.com/office/drawing/2018/hyperlinkcolor" val="tx"/>
                    </a:ext>
                  </a:extLst>
                </a:hlinkClick>
              </a:rPr>
              <a:t>beech</a:t>
            </a:r>
            <a:r>
              <a:rPr lang="en-US" sz="2400" b="0" i="0" dirty="0">
                <a:effectLst/>
                <a:latin typeface="Times New Roman" panose="02020603050405020304" pitchFamily="18" charset="0"/>
                <a:cs typeface="Times New Roman" panose="02020603050405020304" pitchFamily="18" charset="0"/>
              </a:rPr>
              <a:t>, </a:t>
            </a:r>
            <a:r>
              <a:rPr lang="en-US" sz="2400" b="0" i="0" strike="noStrike" dirty="0">
                <a:effectLst/>
                <a:latin typeface="Times New Roman" panose="02020603050405020304" pitchFamily="18" charset="0"/>
                <a:cs typeface="Times New Roman" panose="02020603050405020304" pitchFamily="18" charset="0"/>
                <a:hlinkClick r:id="rId4" tooltip="Persimmon">
                  <a:extLst>
                    <a:ext uri="{A12FA001-AC4F-418D-AE19-62706E023703}">
                      <ahyp:hlinkClr xmlns:ahyp="http://schemas.microsoft.com/office/drawing/2018/hyperlinkcolor" val="tx"/>
                    </a:ext>
                  </a:extLst>
                </a:hlinkClick>
              </a:rPr>
              <a:t>persimmon</a:t>
            </a:r>
            <a:r>
              <a:rPr lang="en-US" sz="2400" b="0" i="0" dirty="0">
                <a:effectLst/>
                <a:latin typeface="Times New Roman" panose="02020603050405020304" pitchFamily="18" charset="0"/>
                <a:cs typeface="Times New Roman" panose="02020603050405020304" pitchFamily="18" charset="0"/>
              </a:rPr>
              <a:t>, </a:t>
            </a:r>
            <a:r>
              <a:rPr lang="en-US" sz="2400" b="0" i="1" strike="noStrike" dirty="0">
                <a:effectLst/>
                <a:latin typeface="Times New Roman" panose="02020603050405020304" pitchFamily="18" charset="0"/>
                <a:cs typeface="Times New Roman" panose="02020603050405020304" pitchFamily="18" charset="0"/>
                <a:hlinkClick r:id="rId5" tooltip="Platanus">
                  <a:extLst>
                    <a:ext uri="{A12FA001-AC4F-418D-AE19-62706E023703}">
                      <ahyp:hlinkClr xmlns:ahyp="http://schemas.microsoft.com/office/drawing/2018/hyperlinkcolor" val="tx"/>
                    </a:ext>
                  </a:extLst>
                </a:hlinkClick>
              </a:rPr>
              <a:t>Platanus</a:t>
            </a:r>
            <a:r>
              <a:rPr lang="en-US" sz="2400" b="0" i="0" dirty="0">
                <a:effectLst/>
                <a:latin typeface="Times New Roman" panose="02020603050405020304" pitchFamily="18" charset="0"/>
                <a:cs typeface="Times New Roman" panose="02020603050405020304" pitchFamily="18" charset="0"/>
              </a:rPr>
              <a:t> have </a:t>
            </a:r>
            <a:r>
              <a:rPr lang="en-US" sz="2400" b="0" i="0" dirty="0">
                <a:solidFill>
                  <a:srgbClr val="202122"/>
                </a:solidFill>
                <a:effectLst/>
                <a:latin typeface="Times New Roman" panose="02020603050405020304" pitchFamily="18" charset="0"/>
                <a:cs typeface="Times New Roman" panose="02020603050405020304" pitchFamily="18" charset="0"/>
              </a:rPr>
              <a:t>sympodial growth).</a:t>
            </a:r>
          </a:p>
        </p:txBody>
      </p:sp>
    </p:spTree>
    <p:extLst>
      <p:ext uri="{BB962C8B-B14F-4D97-AF65-F5344CB8AC3E}">
        <p14:creationId xmlns:p14="http://schemas.microsoft.com/office/powerpoint/2010/main" val="184336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TotalTime>
  <Words>892</Words>
  <Application>Microsoft Office PowerPoint</Application>
  <PresentationFormat>Произвольный</PresentationFormat>
  <Paragraphs>109</Paragraphs>
  <Slides>20</Slides>
  <Notes>10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20</vt:i4>
      </vt:variant>
    </vt:vector>
  </HeadingPairs>
  <TitlesOfParts>
    <vt:vector size="25" baseType="lpstr">
      <vt:lpstr>Red Hat Text</vt:lpstr>
      <vt:lpstr>Arial</vt:lpstr>
      <vt:lpstr>Times New Roman</vt:lpstr>
      <vt:lpstr>Roboto Light</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Зарина</cp:lastModifiedBy>
  <cp:revision>3</cp:revision>
  <dcterms:created xsi:type="dcterms:W3CDTF">2025-02-20T07:34:09Z</dcterms:created>
  <dcterms:modified xsi:type="dcterms:W3CDTF">2025-02-20T08:14:54Z</dcterms:modified>
</cp:coreProperties>
</file>